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8"/>
  </p:handoutMasterIdLst>
  <p:sldIdLst>
    <p:sldId id="281" r:id="rId2"/>
    <p:sldId id="324" r:id="rId3"/>
    <p:sldId id="272" r:id="rId4"/>
    <p:sldId id="284" r:id="rId5"/>
    <p:sldId id="285" r:id="rId6"/>
    <p:sldId id="286" r:id="rId7"/>
    <p:sldId id="287" r:id="rId8"/>
    <p:sldId id="265" r:id="rId9"/>
    <p:sldId id="283" r:id="rId10"/>
    <p:sldId id="288" r:id="rId11"/>
    <p:sldId id="273" r:id="rId12"/>
    <p:sldId id="276" r:id="rId13"/>
    <p:sldId id="282" r:id="rId14"/>
    <p:sldId id="278" r:id="rId15"/>
    <p:sldId id="279" r:id="rId16"/>
    <p:sldId id="280" r:id="rId17"/>
    <p:sldId id="290" r:id="rId18"/>
    <p:sldId id="294" r:id="rId19"/>
    <p:sldId id="292" r:id="rId20"/>
    <p:sldId id="295" r:id="rId21"/>
    <p:sldId id="293" r:id="rId22"/>
    <p:sldId id="296" r:id="rId23"/>
    <p:sldId id="297" r:id="rId24"/>
    <p:sldId id="298" r:id="rId25"/>
    <p:sldId id="299" r:id="rId26"/>
    <p:sldId id="301" r:id="rId27"/>
    <p:sldId id="300" r:id="rId28"/>
    <p:sldId id="302" r:id="rId29"/>
    <p:sldId id="303" r:id="rId30"/>
    <p:sldId id="304" r:id="rId31"/>
    <p:sldId id="305" r:id="rId32"/>
    <p:sldId id="306" r:id="rId33"/>
    <p:sldId id="308" r:id="rId34"/>
    <p:sldId id="309" r:id="rId35"/>
    <p:sldId id="311" r:id="rId36"/>
    <p:sldId id="312" r:id="rId37"/>
    <p:sldId id="315" r:id="rId38"/>
    <p:sldId id="314" r:id="rId39"/>
    <p:sldId id="316" r:id="rId40"/>
    <p:sldId id="318" r:id="rId41"/>
    <p:sldId id="317" r:id="rId42"/>
    <p:sldId id="319" r:id="rId43"/>
    <p:sldId id="320" r:id="rId44"/>
    <p:sldId id="322" r:id="rId45"/>
    <p:sldId id="321" r:id="rId46"/>
    <p:sldId id="323" r:id="rId47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ardsectie" id="{BB115CCC-94D3-4CA7-8C46-AAC9E5EB0867}">
          <p14:sldIdLst>
            <p14:sldId id="281"/>
            <p14:sldId id="324"/>
            <p14:sldId id="272"/>
            <p14:sldId id="284"/>
            <p14:sldId id="285"/>
            <p14:sldId id="286"/>
            <p14:sldId id="287"/>
            <p14:sldId id="265"/>
            <p14:sldId id="283"/>
            <p14:sldId id="288"/>
            <p14:sldId id="273"/>
            <p14:sldId id="276"/>
            <p14:sldId id="282"/>
            <p14:sldId id="278"/>
            <p14:sldId id="279"/>
          </p14:sldIdLst>
        </p14:section>
        <p14:section name="Naamloze sectie" id="{892F67E0-834A-4BDF-924F-04835405AC93}">
          <p14:sldIdLst>
            <p14:sldId id="280"/>
            <p14:sldId id="290"/>
            <p14:sldId id="294"/>
            <p14:sldId id="292"/>
            <p14:sldId id="295"/>
            <p14:sldId id="293"/>
            <p14:sldId id="296"/>
            <p14:sldId id="297"/>
            <p14:sldId id="298"/>
            <p14:sldId id="299"/>
            <p14:sldId id="301"/>
            <p14:sldId id="300"/>
            <p14:sldId id="302"/>
            <p14:sldId id="303"/>
            <p14:sldId id="304"/>
            <p14:sldId id="305"/>
            <p14:sldId id="306"/>
            <p14:sldId id="308"/>
            <p14:sldId id="309"/>
            <p14:sldId id="311"/>
            <p14:sldId id="312"/>
            <p14:sldId id="315"/>
            <p14:sldId id="314"/>
            <p14:sldId id="316"/>
            <p14:sldId id="318"/>
            <p14:sldId id="317"/>
            <p14:sldId id="319"/>
            <p14:sldId id="320"/>
            <p14:sldId id="322"/>
            <p14:sldId id="321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0000"/>
    <a:srgbClr val="0066FF"/>
    <a:srgbClr val="FFFF99"/>
    <a:srgbClr val="FFFF00"/>
    <a:srgbClr val="CC00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72" autoAdjust="0"/>
  </p:normalViewPr>
  <p:slideViewPr>
    <p:cSldViewPr>
      <p:cViewPr varScale="1">
        <p:scale>
          <a:sx n="136" d="100"/>
          <a:sy n="136" d="100"/>
        </p:scale>
        <p:origin x="14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handoutMaster" Target="handoutMasters/handout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36FE3-86EE-44E6-99CB-287C276BC1D3}" type="datetimeFigureOut">
              <a:rPr lang="nl-BE" smtClean="0"/>
              <a:t>31/03/20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D47B-2B40-4D15-B343-FC2024C7E8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49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B6363-4805-41BD-A9A3-ADD7548B5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C8D0-D75F-4898-A28F-DA70F83FBF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3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136A-CCE2-4DDD-9B79-7D774E29EA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2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749D-4730-45A2-A82C-FB5F58D5F3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FE0E-E0A4-44D5-BF9E-1D5D52D869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6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4417B-9D69-4C17-A00C-72C8922160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7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1EEED-197F-4C07-8B01-B77177511F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9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B75C-0897-43D3-90B8-170FF33F5FA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E6CE2-2628-4581-95B8-41C9BDD6E0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2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FE64-E019-4BE7-9706-B6C0F3912E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16681-9271-4E43-BB06-ABD3745B79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5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45BAE45-B18B-4CB7-96F7-BE2CAD0665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P5ISaKVVDm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0n_Ty_72Qd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tizenm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termolen.be/?page=reserveer&amp;lang=n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/>
              <a:t>MANAGING HOSPITALITY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6891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/>
              <a:t>Gastvrijheidsmodel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fr-BE" dirty="0" err="1"/>
              <a:t>Gastvrijheidsbeleving</a:t>
            </a: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r>
              <a:rPr lang="fr-BE" dirty="0" err="1"/>
              <a:t>Verwachtingspatroon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3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/>
              <a:t>Gastvrijheidsmodel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852988"/>
          </a:xfrm>
          <a:ln cap="flat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nl-NL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611188" y="2565400"/>
            <a:ext cx="3168650" cy="30241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076825" y="2565400"/>
            <a:ext cx="3455988" cy="29511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843213" y="2565400"/>
            <a:ext cx="3241675" cy="2951163"/>
          </a:xfrm>
          <a:prstGeom prst="ellipse">
            <a:avLst/>
          </a:prstGeom>
          <a:solidFill>
            <a:schemeClr val="bg1">
              <a:alpha val="196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9525" y="270827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beleving</a:t>
            </a:r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47813" y="4149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708400" y="41497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rot="10800000">
            <a:off x="4572000" y="41497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6443663" y="414972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403350" y="2728913"/>
            <a:ext cx="153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aanbieder</a:t>
            </a:r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940425" y="2708275"/>
            <a:ext cx="189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ontvanger</a:t>
            </a:r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689225" y="3471863"/>
            <a:ext cx="1235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solidFill>
                  <a:schemeClr val="accent2"/>
                </a:solidFill>
              </a:rPr>
              <a:t>Product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771775" y="3789363"/>
            <a:ext cx="100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solidFill>
                  <a:schemeClr val="hlink"/>
                </a:solidFill>
              </a:rPr>
              <a:t>Gedrag</a:t>
            </a:r>
            <a:endParaRPr lang="en-US" sz="1600">
              <a:solidFill>
                <a:schemeClr val="hlink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800350" y="4149725"/>
            <a:ext cx="1123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solidFill>
                  <a:schemeClr val="folHlink"/>
                </a:solidFill>
              </a:rPr>
              <a:t>Omge-</a:t>
            </a:r>
          </a:p>
          <a:p>
            <a:pPr eaLnBrk="1" hangingPunct="1"/>
            <a:r>
              <a:rPr lang="fr-BE" sz="1600">
                <a:solidFill>
                  <a:schemeClr val="folHlink"/>
                </a:solidFill>
              </a:rPr>
              <a:t>ving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103813" y="3500438"/>
            <a:ext cx="9525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solidFill>
                  <a:srgbClr val="0066FF"/>
                </a:solidFill>
              </a:rPr>
              <a:t>Behoeft-</a:t>
            </a:r>
          </a:p>
          <a:p>
            <a:pPr eaLnBrk="1" hangingPunct="1"/>
            <a:r>
              <a:rPr lang="fr-BE" sz="1600">
                <a:solidFill>
                  <a:srgbClr val="0066FF"/>
                </a:solidFill>
              </a:rPr>
              <a:t>en</a:t>
            </a:r>
          </a:p>
          <a:p>
            <a:pPr eaLnBrk="1" hangingPunct="1"/>
            <a:r>
              <a:rPr lang="fr-BE" sz="1600">
                <a:solidFill>
                  <a:srgbClr val="CC0099"/>
                </a:solidFill>
              </a:rPr>
              <a:t>Doelstellingen</a:t>
            </a:r>
            <a:endParaRPr lang="en-US" sz="1600">
              <a:solidFill>
                <a:srgbClr val="CC0099"/>
              </a:solidFill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427538" y="42211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1547813" y="42211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4427538" y="6092825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547813" y="609282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7524750" y="4149725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894388" y="582453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>
                <a:solidFill>
                  <a:srgbClr val="FF0000"/>
                </a:solidFill>
              </a:rPr>
              <a:t>Geld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1082675" y="344805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horecabedrijf</a:t>
            </a:r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496050" y="344805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gast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/>
              <a:t>Gastvrijheidsmodel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/>
              <a:t>Samenvatting</a:t>
            </a:r>
            <a:r>
              <a:rPr lang="fr-BE" dirty="0"/>
              <a:t>: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beleving</a:t>
            </a:r>
            <a:r>
              <a:rPr lang="fr-BE" dirty="0"/>
              <a:t> van </a:t>
            </a:r>
            <a:r>
              <a:rPr lang="fr-BE" dirty="0" err="1"/>
              <a:t>gastvrijheid</a:t>
            </a:r>
            <a:r>
              <a:rPr lang="fr-BE" dirty="0"/>
              <a:t> </a:t>
            </a:r>
            <a:r>
              <a:rPr lang="fr-BE" dirty="0" err="1"/>
              <a:t>onstaat</a:t>
            </a:r>
            <a:r>
              <a:rPr lang="fr-BE" dirty="0"/>
              <a:t> </a:t>
            </a:r>
            <a:r>
              <a:rPr lang="fr-BE" dirty="0" err="1"/>
              <a:t>wanneer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ontvanger</a:t>
            </a:r>
            <a:r>
              <a:rPr lang="fr-BE" dirty="0"/>
              <a:t> van </a:t>
            </a:r>
            <a:r>
              <a:rPr lang="fr-BE" dirty="0" err="1"/>
              <a:t>gastvrijheid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aanbod</a:t>
            </a:r>
            <a:r>
              <a:rPr lang="fr-BE" dirty="0"/>
              <a:t> van </a:t>
            </a:r>
            <a:r>
              <a:rPr lang="fr-BE" dirty="0" err="1"/>
              <a:t>gastvrijheid</a:t>
            </a:r>
            <a:r>
              <a:rPr lang="fr-BE" dirty="0"/>
              <a:t> </a:t>
            </a:r>
            <a:r>
              <a:rPr lang="fr-BE" dirty="0" err="1"/>
              <a:t>ondergaat</a:t>
            </a:r>
            <a:r>
              <a:rPr lang="fr-BE" dirty="0"/>
              <a:t>. </a:t>
            </a:r>
          </a:p>
          <a:p>
            <a:pPr marL="609600" indent="-609600" algn="ctr"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MANAGING HOSPITALITY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 err="1"/>
          </a:p>
          <a:p>
            <a:pPr algn="ctr" eaLnBrk="1" hangingPunct="1">
              <a:buFontTx/>
              <a:buNone/>
            </a:pPr>
            <a:r>
              <a:rPr lang="fr-BE" sz="4400" dirty="0" err="1">
                <a:hlinkClick r:id="rId2"/>
              </a:rPr>
              <a:t>Hoe</a:t>
            </a:r>
            <a:r>
              <a:rPr lang="fr-BE" sz="4400" dirty="0">
                <a:hlinkClick r:id="rId2"/>
              </a:rPr>
              <a:t> </a:t>
            </a:r>
            <a:r>
              <a:rPr lang="fr-BE" sz="4400" dirty="0" err="1">
                <a:hlinkClick r:id="rId2"/>
              </a:rPr>
              <a:t>doe</a:t>
            </a:r>
            <a:r>
              <a:rPr lang="fr-BE" sz="4400" dirty="0">
                <a:hlinkClick r:id="rId2"/>
              </a:rPr>
              <a:t> je </a:t>
            </a:r>
            <a:r>
              <a:rPr lang="fr-BE" sz="4400" dirty="0" err="1">
                <a:hlinkClick r:id="rId2"/>
              </a:rPr>
              <a:t>dat</a:t>
            </a:r>
            <a:r>
              <a:rPr lang="fr-BE" sz="4400" dirty="0">
                <a:hlinkClick r:id="rId2"/>
              </a:rPr>
              <a:t>?</a:t>
            </a: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617947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/>
              <a:t>Gastvrijheidsmodel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/>
          </a:p>
          <a:p>
            <a:pPr marL="609600" indent="-609600" algn="ctr" eaLnBrk="1" hangingPunct="1">
              <a:buFontTx/>
              <a:buNone/>
            </a:pPr>
            <a:r>
              <a:rPr lang="fr-BE"/>
              <a:t>Indien </a:t>
            </a:r>
          </a:p>
          <a:p>
            <a:pPr marL="609600" indent="-609600" algn="ctr" eaLnBrk="1" hangingPunct="1">
              <a:buFontTx/>
              <a:buNone/>
            </a:pPr>
            <a:endParaRPr lang="fr-BE"/>
          </a:p>
          <a:p>
            <a:pPr marL="609600" indent="-609600" algn="ctr" eaLnBrk="1" hangingPunct="1">
              <a:buFontTx/>
              <a:buNone/>
            </a:pPr>
            <a:r>
              <a:rPr lang="fr-BE"/>
              <a:t>verwachting = gebodene</a:t>
            </a:r>
          </a:p>
          <a:p>
            <a:pPr marL="609600" indent="-609600" algn="ctr" eaLnBrk="1" hangingPunct="1">
              <a:buFontTx/>
              <a:buNone/>
            </a:pPr>
            <a:r>
              <a:rPr lang="fr-BE"/>
              <a:t>= gevoel van gastvrij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/>
              <a:t>Gastvrijheidsmodel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/>
          </a:p>
          <a:p>
            <a:pPr marL="609600" indent="-609600" algn="ctr" eaLnBrk="1" hangingPunct="1">
              <a:buFontTx/>
              <a:buNone/>
            </a:pPr>
            <a:r>
              <a:rPr lang="fr-BE"/>
              <a:t>Indien </a:t>
            </a:r>
          </a:p>
          <a:p>
            <a:pPr marL="609600" indent="-609600" algn="ctr" eaLnBrk="1" hangingPunct="1">
              <a:buFontTx/>
              <a:buNone/>
            </a:pPr>
            <a:endParaRPr lang="fr-BE"/>
          </a:p>
          <a:p>
            <a:pPr marL="609600" indent="-609600" algn="ctr" eaLnBrk="1" hangingPunct="1">
              <a:buFontTx/>
              <a:buNone/>
            </a:pPr>
            <a:r>
              <a:rPr lang="fr-BE"/>
              <a:t>verwachting = gebodene</a:t>
            </a:r>
          </a:p>
          <a:p>
            <a:pPr marL="609600" indent="-609600" algn="ctr" eaLnBrk="1" hangingPunct="1">
              <a:buFontTx/>
              <a:buNone/>
            </a:pPr>
            <a:r>
              <a:rPr lang="fr-BE"/>
              <a:t>= gevoel van ongastvrijheid</a:t>
            </a:r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4716463" y="3500438"/>
            <a:ext cx="71437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/>
              <a:t>Gastvrijheidsmodel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In </a:t>
            </a:r>
            <a:r>
              <a:rPr lang="fr-BE" dirty="0" err="1"/>
              <a:t>het</a:t>
            </a:r>
            <a:r>
              <a:rPr lang="fr-BE" dirty="0"/>
              <a:t> </a:t>
            </a:r>
            <a:r>
              <a:rPr lang="fr-BE" dirty="0" err="1"/>
              <a:t>gevoel</a:t>
            </a:r>
            <a:r>
              <a:rPr lang="fr-BE" dirty="0"/>
              <a:t> </a:t>
            </a:r>
            <a:r>
              <a:rPr lang="fr-BE" dirty="0" err="1"/>
              <a:t>tussen</a:t>
            </a:r>
            <a:r>
              <a:rPr lang="fr-BE" dirty="0"/>
              <a:t> </a:t>
            </a:r>
            <a:r>
              <a:rPr lang="fr-BE" dirty="0" err="1"/>
              <a:t>gastvrij</a:t>
            </a:r>
            <a:r>
              <a:rPr lang="fr-BE" dirty="0"/>
              <a:t> en </a:t>
            </a:r>
            <a:r>
              <a:rPr lang="fr-BE" dirty="0" err="1"/>
              <a:t>ongastvrij</a:t>
            </a:r>
            <a:r>
              <a:rPr lang="fr-BE" dirty="0"/>
              <a:t> </a:t>
            </a:r>
            <a:r>
              <a:rPr lang="fr-BE" dirty="0" err="1"/>
              <a:t>zit</a:t>
            </a:r>
            <a:r>
              <a:rPr lang="fr-BE" dirty="0"/>
              <a:t> </a:t>
            </a:r>
            <a:r>
              <a:rPr lang="fr-BE" dirty="0" err="1"/>
              <a:t>weinig</a:t>
            </a:r>
            <a:r>
              <a:rPr lang="fr-BE" dirty="0"/>
              <a:t> </a:t>
            </a:r>
            <a:r>
              <a:rPr lang="fr-BE" dirty="0" err="1"/>
              <a:t>speelruimte</a:t>
            </a:r>
            <a:r>
              <a:rPr lang="fr-BE" dirty="0"/>
              <a:t>: </a:t>
            </a:r>
            <a:r>
              <a:rPr lang="fr-BE" dirty="0" err="1"/>
              <a:t>het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zwart</a:t>
            </a:r>
            <a:r>
              <a:rPr lang="fr-BE" dirty="0"/>
              <a:t> </a:t>
            </a:r>
            <a:r>
              <a:rPr lang="fr-BE" dirty="0" err="1"/>
              <a:t>wit</a:t>
            </a:r>
            <a:r>
              <a:rPr lang="fr-BE" dirty="0"/>
              <a:t>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Het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daarom</a:t>
            </a:r>
            <a:r>
              <a:rPr lang="fr-BE" dirty="0"/>
              <a:t> van </a:t>
            </a:r>
            <a:r>
              <a:rPr lang="fr-BE" dirty="0" err="1"/>
              <a:t>belang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de </a:t>
            </a:r>
            <a:r>
              <a:rPr lang="fr-BE" dirty="0" err="1"/>
              <a:t>aanbieder</a:t>
            </a:r>
            <a:r>
              <a:rPr lang="fr-BE" dirty="0"/>
              <a:t> </a:t>
            </a:r>
            <a:r>
              <a:rPr lang="fr-BE" dirty="0" err="1"/>
              <a:t>dat</a:t>
            </a:r>
            <a:r>
              <a:rPr lang="fr-BE" dirty="0"/>
              <a:t> </a:t>
            </a:r>
            <a:r>
              <a:rPr lang="fr-BE" dirty="0" err="1"/>
              <a:t>hij</a:t>
            </a:r>
            <a:r>
              <a:rPr lang="fr-BE" dirty="0"/>
              <a:t> de </a:t>
            </a:r>
            <a:r>
              <a:rPr lang="fr-BE" dirty="0" err="1"/>
              <a:t>behoeften</a:t>
            </a:r>
            <a:r>
              <a:rPr lang="fr-BE" dirty="0"/>
              <a:t> en </a:t>
            </a:r>
            <a:r>
              <a:rPr lang="fr-BE" dirty="0" err="1"/>
              <a:t>doelstellingen</a:t>
            </a:r>
            <a:r>
              <a:rPr lang="fr-BE" dirty="0"/>
              <a:t> van </a:t>
            </a:r>
            <a:r>
              <a:rPr lang="fr-BE" dirty="0" err="1"/>
              <a:t>zijn</a:t>
            </a:r>
            <a:r>
              <a:rPr lang="fr-BE" dirty="0"/>
              <a:t> </a:t>
            </a:r>
            <a:r>
              <a:rPr lang="fr-BE" dirty="0" err="1"/>
              <a:t>gasten</a:t>
            </a:r>
            <a:r>
              <a:rPr lang="fr-BE" dirty="0"/>
              <a:t> </a:t>
            </a:r>
            <a:r>
              <a:rPr lang="fr-BE" dirty="0" err="1"/>
              <a:t>heel</a:t>
            </a:r>
            <a:r>
              <a:rPr lang="fr-BE" dirty="0"/>
              <a:t> </a:t>
            </a:r>
            <a:r>
              <a:rPr lang="fr-BE" dirty="0" err="1"/>
              <a:t>goed</a:t>
            </a:r>
            <a:r>
              <a:rPr lang="fr-BE" dirty="0"/>
              <a:t> </a:t>
            </a:r>
            <a:r>
              <a:rPr lang="fr-BE" dirty="0" err="1"/>
              <a:t>kent</a:t>
            </a:r>
            <a:r>
              <a:rPr lang="fr-BE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err="1"/>
              <a:t>Gastvrijheid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Beleving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afhankelijk</a:t>
            </a:r>
            <a:r>
              <a:rPr lang="fr-BE" dirty="0"/>
              <a:t> de </a:t>
            </a:r>
            <a:r>
              <a:rPr lang="fr-BE" dirty="0" err="1"/>
              <a:t>behoefte</a:t>
            </a:r>
            <a:r>
              <a:rPr lang="fr-BE" dirty="0"/>
              <a:t> en de </a:t>
            </a:r>
            <a:r>
              <a:rPr lang="fr-BE" dirty="0" err="1"/>
              <a:t>doelstellingen</a:t>
            </a:r>
            <a:r>
              <a:rPr lang="fr-BE" dirty="0"/>
              <a:t>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Heeft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zakenman</a:t>
            </a:r>
            <a:r>
              <a:rPr lang="fr-BE" dirty="0"/>
              <a:t> </a:t>
            </a:r>
            <a:r>
              <a:rPr lang="fr-BE" dirty="0" err="1"/>
              <a:t>dezelfde</a:t>
            </a:r>
            <a:r>
              <a:rPr lang="fr-BE" dirty="0"/>
              <a:t> </a:t>
            </a:r>
            <a:r>
              <a:rPr lang="fr-BE" dirty="0" err="1"/>
              <a:t>behoeftes</a:t>
            </a:r>
            <a:r>
              <a:rPr lang="fr-BE" dirty="0"/>
              <a:t> en </a:t>
            </a:r>
            <a:r>
              <a:rPr lang="fr-BE" dirty="0" err="1"/>
              <a:t>doelstellingen</a:t>
            </a:r>
            <a:r>
              <a:rPr lang="fr-BE" dirty="0"/>
              <a:t> </a:t>
            </a:r>
            <a:r>
              <a:rPr lang="fr-BE" dirty="0" err="1"/>
              <a:t>als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toerist</a:t>
            </a:r>
            <a:r>
              <a:rPr lang="fr-BE" dirty="0"/>
              <a:t> in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hotel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 de </a:t>
            </a:r>
            <a:r>
              <a:rPr lang="fr-BE" dirty="0" err="1"/>
              <a:t>kust</a:t>
            </a:r>
            <a:r>
              <a:rPr lang="fr-B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928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/>
              <a:t>Gastvrijheidsmodel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852988"/>
          </a:xfrm>
          <a:ln cap="flat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nl-NL" dirty="0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076825" y="2565400"/>
            <a:ext cx="3455988" cy="29511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843213" y="2565400"/>
            <a:ext cx="3241675" cy="2951163"/>
          </a:xfrm>
          <a:prstGeom prst="ellipse">
            <a:avLst/>
          </a:prstGeom>
          <a:solidFill>
            <a:schemeClr val="bg1">
              <a:alpha val="196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9525" y="270827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beleving</a:t>
            </a:r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940425" y="2708275"/>
            <a:ext cx="189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ontvanger</a:t>
            </a:r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103813" y="3500438"/>
            <a:ext cx="9525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 dirty="0" err="1">
                <a:solidFill>
                  <a:srgbClr val="0066FF"/>
                </a:solidFill>
              </a:rPr>
              <a:t>Behoeft</a:t>
            </a:r>
            <a:r>
              <a:rPr lang="fr-BE" sz="1600" dirty="0">
                <a:solidFill>
                  <a:srgbClr val="0066FF"/>
                </a:solidFill>
              </a:rPr>
              <a:t>-</a:t>
            </a:r>
          </a:p>
          <a:p>
            <a:pPr eaLnBrk="1" hangingPunct="1"/>
            <a:r>
              <a:rPr lang="fr-BE" sz="1600" dirty="0">
                <a:solidFill>
                  <a:srgbClr val="0066FF"/>
                </a:solidFill>
              </a:rPr>
              <a:t>en</a:t>
            </a:r>
          </a:p>
          <a:p>
            <a:pPr eaLnBrk="1" hangingPunct="1"/>
            <a:r>
              <a:rPr lang="fr-BE" sz="1600" dirty="0" err="1">
                <a:solidFill>
                  <a:srgbClr val="CC0099"/>
                </a:solidFill>
              </a:rPr>
              <a:t>Doelstellingen</a:t>
            </a:r>
            <a:endParaRPr lang="en-US" sz="1600" dirty="0">
              <a:solidFill>
                <a:srgbClr val="CC0099"/>
              </a:solidFill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496050" y="344805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gast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1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err="1"/>
              <a:t>Gastvrijheid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Beleving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afhankelijk</a:t>
            </a:r>
            <a:r>
              <a:rPr lang="fr-BE" dirty="0"/>
              <a:t> van </a:t>
            </a:r>
            <a:r>
              <a:rPr lang="fr-BE" dirty="0" err="1"/>
              <a:t>het</a:t>
            </a:r>
            <a:r>
              <a:rPr lang="fr-BE" dirty="0"/>
              <a:t> ‘</a:t>
            </a:r>
            <a:r>
              <a:rPr lang="fr-BE" dirty="0" err="1"/>
              <a:t>product</a:t>
            </a:r>
            <a:r>
              <a:rPr lang="fr-BE" dirty="0"/>
              <a:t>’ </a:t>
            </a:r>
            <a:r>
              <a:rPr lang="fr-BE" dirty="0" err="1"/>
              <a:t>dat</a:t>
            </a:r>
            <a:r>
              <a:rPr lang="fr-BE" dirty="0"/>
              <a:t> </a:t>
            </a:r>
            <a:r>
              <a:rPr lang="fr-BE" dirty="0" err="1"/>
              <a:t>wordt</a:t>
            </a:r>
            <a:r>
              <a:rPr lang="fr-BE" dirty="0"/>
              <a:t> </a:t>
            </a:r>
            <a:r>
              <a:rPr lang="fr-BE" dirty="0" err="1"/>
              <a:t>gekozen</a:t>
            </a:r>
            <a:r>
              <a:rPr lang="fr-BE" dirty="0"/>
              <a:t> in </a:t>
            </a:r>
            <a:r>
              <a:rPr lang="fr-BE" dirty="0" err="1"/>
              <a:t>functie</a:t>
            </a:r>
            <a:r>
              <a:rPr lang="fr-BE" dirty="0"/>
              <a:t> van de </a:t>
            </a:r>
            <a:r>
              <a:rPr lang="fr-BE" dirty="0" err="1"/>
              <a:t>behoeften</a:t>
            </a:r>
            <a:r>
              <a:rPr lang="fr-BE" dirty="0"/>
              <a:t> en </a:t>
            </a:r>
            <a:r>
              <a:rPr lang="fr-BE" dirty="0" err="1"/>
              <a:t>doelstellingen</a:t>
            </a:r>
            <a:r>
              <a:rPr lang="fr-BE" dirty="0"/>
              <a:t>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Of </a:t>
            </a:r>
            <a:r>
              <a:rPr lang="fr-BE" dirty="0" err="1"/>
              <a:t>verwacht</a:t>
            </a:r>
            <a:r>
              <a:rPr lang="fr-BE" dirty="0"/>
              <a:t> men </a:t>
            </a:r>
            <a:r>
              <a:rPr lang="fr-BE" dirty="0" err="1"/>
              <a:t>dezelfde</a:t>
            </a:r>
            <a:r>
              <a:rPr lang="fr-BE" dirty="0"/>
              <a:t> service?</a:t>
            </a:r>
          </a:p>
        </p:txBody>
      </p:sp>
    </p:spTree>
    <p:extLst>
      <p:ext uri="{BB962C8B-B14F-4D97-AF65-F5344CB8AC3E}">
        <p14:creationId xmlns:p14="http://schemas.microsoft.com/office/powerpoint/2010/main" val="341126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/>
              <a:t>MANAGING HOSPITALITY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r>
              <a:rPr lang="fr-BE" dirty="0">
                <a:hlinkClick r:id="rId2"/>
              </a:rPr>
              <a:t>Hoe doe je dat?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5063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Gastvrijheid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795" y="2492896"/>
            <a:ext cx="302895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utoShape 2" descr="data:image/jpeg;base64,/9j/4AAQSkZJRgABAQAAAQABAAD/2wCEAAkGBhQPEBUUEBQVFBQWGBQUFRQVFBQVFBgXFhQXFxQVFBQYHSYeFxkjGRQUHy8gIycpLCwsFx4xNTAqNSYrLCkBCQoKDgwOGg8PGjQkHyQ1LC00NjQqLCw0LDQvLCwsLCwsLCwsLCwyLCwpLCwsLCosLCwsLywsLCwsNCksLCwtLP/AABEIAM0A9gMBIgACEQEDEQH/xAAcAAEAAgMBAQEAAAAAAAAAAAAABQcDBAYBAgj/xABGEAACAQICBgYGBgcIAgMAAAABAgADEQQxBQYSIUFRByJhcZGhExQyUoGxQlNicpLRFjNUc5OywRUjNIKi0uHwF0PCw+L/xAAbAQACAwEBAQAAAAAAAAAAAAAABQMEBgIBB//EADMRAAEDAgQDBgYCAgMAAAAAAAEAAgMEEQUSITETQVFhcYGRsfAUFSJiocHR4UJSBiPx/9oADAMBAAIRAxEAPwC8YiIISIiCEiIghIiIISIiCEieXmpjdJpS9o3PBRn/AMSOSVkTS55sF01pcbBbd5F6V1mw2G3VqyKfdvtP+Bbt5Tn9P42riqTIjtRvkUJB7mYbyDxtaVPiKLI7K4swJDA8/wCsXQ4pFOSIuXu6f4fgwqLmR9rchv5q1sR0r4VfYSs/aFVR/qa/lNen0u0L9ahVA5g0z5XEq2JL8Q9PxgFGBax81c+j+kfBVTY1DSPKqpUfiF18501DELUUMjKynJlIIPcRPzlOq1HwtVX9KlR6aA2spIDnkwyKicyV7YWF8myWVuAxRsL43kdh19/lXPeJCYHWAHdVFvtDL4jhJlagIuN4k9NWQ1Lc0br+o8FlpInRmzgvqIiW1GkREEJERBCREQQkREEJERBCREQQkREEJERBCREQQk8Jns8dAQQRcHcQcrGCFwWtvSQKLGlhNl3Bs9Q70Fs1W3tHtyHbwi9Fa0piDZ+pUPBjcMexufYZJaz9G9ButhmWg7Gy02Nqbt7q33qewXHZK50ho6phqhp1kKMOB4jmDkw7RLVRhFFiUIZchw2PPy2I93CUfH1dFKXGxaeXLz3BVmzltdNFXUVlG8WV+7JW+B3fEcpj1d1ntanXO7JXPDkGPEdvj2dTXoh1KNvDAgjsM+cVNHUYPVBso8eTh2e9CtvheJsmtNF4j9fwqriZsZhTSqMjZqSPDI/EWPxmGaQEEXC3YIIuFsaPwRr1Vprmxz5DifgLyzMNh1poqILKosP+85zWpOj7K1Y5nqL3D2j42Hwk3pbSy4ZNpt5PsrxY/wBB2zOVzpKuoFPCLna3U/1+NVmcWq2tccxs1vv+lnxmNSiu1UYKPn2AcTISh0kvRqD0aXpX6ysTcjiVtuQ+M5TSOkXrvtVDfkOCjkBwk5q/qRUxAWpXYYeixAVnsGcnIU1PPgT8Lzd4X/xynoGiapN395sOwAanx8l83q8Ynq38OnFm/k9/RWzoTTlLGUhUotcZEHcyn3WHA/8ARJGRWgtW6GCW1BLEgBnJu7W5t47hYSVkj8uY5NkwjzZRn37EiInC7SIiCEiIghIiIISIiCEiIghIiIISIiCEiJ4Wghezndadc6WAWx69Ujq0gd/YXP0V8zwkBrd0kinelgyGfJq2arzCcGPbkO3hWdasXYs5LMTckkkknMknMxpS0Bf9Umg9Unq8RDPoi1PXot3TWnauMqekrNc/RA3Ko5IOHz5yZ0drUlamMPpJTVpZJWH66keYbNh5/eynLRHLoGFoba1tuzuSNs72uLr3vv296mtP6tPhNl1YVaD76dZd6sOAPut2cfG0vqppzbHoah6wHUJ4gfR7x8u6RGgNZThg1OovpcPU3VKLZG/0k91u3jbuIyaa0L6vsYjCOXw7EFKn0kYb/R1BwYecUYnQNr4DTzb/AOLu33uOYTKjqTTSceHb/Idn8dDy5rLrtgtmqtQZONk96/8A5I8JziqSQBmdw7zlOx0nXGMwBce0lmYcivtfDZJMgtWMJ6TEpyW7n/Ll5kTAQPfBC5kos6O4Pgvs+HVjZKMStNwB/wCLtU2MJhxtHq01APaezmSfnOExuMqYurexLMQqIN+7gqjifnJXWPHtia4oUQWAbZCrvLPkbd2XiZvNXp6HUrT2amOYWd9zJQBHspzfn+W46f8A47hnwkXxEgvLJqOwH0vufAL5TjFcauUsBsxp1PU/vs80paNoaKUVMWBWxRAanhgQUp8mqnIns8L5jntM6crYypt122jwXJFHJV4fM8bzSrVmdizkszEksTcknMknMz4muZFY5nau97LOyTXGRgs33v1XcapdI70LUsUS9LJambp3++vmO3KWlhMWtVA9NgysLhlNwR2GfnWTWretdbAPemdqmTdqTE7J7R7rdo+N5RqqAP8Aqj0PqmFJiJZ9Emo9Fe0SI1f1mo45Nqk3WHtUz7antHLtG6S8RuaWmzt1oWuDxmabhIiJyukiIghIiIISIiCEiIghIiIISIkHrLrbRwCdc7VQjqUlPWPafdXtPwvOmMc85Wi5XD3tYMzjYKT0hpGnh6ZqVmCIMyfIAcT2CVNrbr/Uxl6dG9OhlbJ3H2yMl+yPjfIQun9Y62OqbVZtw9lB7CjsHPtO8yLj6loWx/U/U+iztXiDpfpj0b6pERGaUpERBCSV0Fp04ZmVl9JRqDZq0W9ll5jk44GRUTlzQ4WK7Y8sOZq67D4RcNVGw23hMUCqOcwTcbFTk6klT334bo3QznD0qzAf3hYUKYA37W/asOzd8bTBoTSwphqVa7YepbbA9pGHs1qfJ18xuk3i3GA/vCyVK77T4fZIZFFT2sUe0gAKpysTwmVrsK4tW1xFw62b7suov37O7BfsWvw/F+Dh80LTa9rfbrr/ACO3TtWFqw0VTKpY41x133H1dT9BT9aRmeHz5ZmJNzvPM5z2pULEkkkkkkneSTmSec+Zp448up3PvyWTklz6DQDb31SIiSqFIiIIWfA4+pQqCpSYo65MPkeY7Dulr6o9ISYq1KvanWyHBHP2b+y32T8L5SoYBlWopmTjXfqrdNVvpzpt0X6PvPZVWqPSQ1G1LFkvTyFXeXX73F17cx2y0MPiVqIHRgysLhlNwR2GZ2enfCbOWnp6lk7btWWIiQKykREEJERBCREQQk8JmLGYxKKM9RgiKLlmNgJVWt3SI+JvSwxNOlkWyd/9i9mZ48pYgp3zGzVWqKpkAu7foui1v6Rlw96WFIerkz5oh7PfbsyHHlKtxOKaq5eoxZmNyzG5J75imzo7APiHKU7bQF7E23XA/rNBFDHTNv5lZqaeWqfbyAWtE6YdHeLIvsp/EE8PR7i/dT8YnXxUP+w81x8HP/ofJc1E6X/x7i/dT8c18dqZiKCM9QIFUFj177hynoqYibZh5oNJMBcsPkoKIMntUtXFxxBZiFudygXNjbM35HhOpZmRC7yuIYHzOysCgYlr4zVjDYDDvVWmu0iM20/Xa4Ukb2y32ytKo75HT1InvlGgUtTSmnsHHUpERLSqJERBeJERBCREQQkREEJJzVnW6tgG6h2qZN2pE9U8yp+i3b43kHE4exrxlcLhSRyOjdmabFX3oHWOjjqe3RbePaQ7nU8mH9cjJWfnjR+kamHqCpRco4yI+RGRHYZbGqPSBTxlqda1OvkB9B/uE5H7J+F4gqqF0X1M1HotHSYg2X6X6O9V18QIi5NEiIghJE6w6yUsDT26p3nciD2nPIDlzJ3Cbmk9ILh6T1am5UUsee7IDtJsB3yiNN6ZqYys1Wqd5yXgqjJR2DzNzxl2jpeO652CX1tX8O2w3K2tZNaq2Pe9Q2QHqU19le37Tdp8pDRE0bGNYMrRYLLve57szjcpJzUSgWru495U/CLn+YSCY7p2/Rng+op94s/ixt5ARfiT7RgdUzwpl5S7oFZpqCnSubbhc/AThMb0p0FbqVaLDmHU/wBZ1GuVY08DWYfVlR3v1B/NKL/s5fc8otpaTjgm9k2q634dwFr3VhN0sU/fp/iEj9YNeUxeHZEdCWKghWBNr3OX3Zxv9nr7nlPvD4XfZF38gLnyl6PDwxweXbJfLiRkYWBup0XxiH2VJ5CWV0aaOKIt+Ci/eRc+ZM5XRuo1fFWBARLi+1vJF94AHZzMt3QmiRQEgxCZryGtN7KxhkDowXPFrqD6T8T6PBEcajpTHjtt5IfGVjhtAYir7FGob8dkqPFrCXjjdJU6e97XGXMd3KRx1ooX3+JkFPWOhZla1T1FCKiTM52myputouolcUGAFS4GzcZldreRuy3yfwPR1iKovtU1Hex/+MgsXpdX0hUrsyqNqq4LMB7R2UAv9k+U6TCdJlOkgX0t/uo7eYW0uT1czXBregvoqVNRQOaXP6m2vJZf/Fdf62n4PNTF9GuLQXX0b/dYg+DAfOZW6Wkv7VX+E1pL6F6TErsFWorE/RIKMe5WAv8AC8g+MqW6n0Vn4CldoPVcDjdG1aBtVRkP2huPccj8JrS9qmHpYykQyggjeCLypda9XfU6tlv6Nr7N8weKk8f+8pfpa4THI4WKWVeHmEZ2m49FBzeweg69b9VRqMOYU7P4ju85IajIHrOWAIBVRcA2NiWtyzWXGirTQHskVRiHDcWNGylpsMEjA97t1UNLo+xrD9UB31KY+RM+cRqDjUFzRv8AddD5XnW6Z6UKNBioqU7jgGDHwW80sD0uU3a11bsvY+B3yt8wn3sPI/yrfyyDa58x/C4XFYGpRNqqMh5MpHhfOYJeGGxOH0jSsVVgc1YAyttctUfU226dzSJtY7ypOQvxB5y7TV7ZTlcLFUKrDnQtztNwuYgGIjJKl32qPSS1O1LGEsmQrZsv3/eHbn38LPpVQwBUggi4INwQciDxE/OUsHow1nKv6rUN1a5pX+iw3sncRcjtB5xNW0QAMkfiE9oK5xcIpPA/pWfEREqfLh+ljGFMIiDKpUF+5FLW8dk/CVPLb6VsCXwauP8A11AT91gVv4lZUk0WHW4OnUrL4pfj69AkREYpYsOLeyG2dt3fLd1BwGwij3QF8Bb+kqelS26tJObqT3L1j5LLw1Tw+zSvEWJvu4NWjwllmF3VSWP0qlH2pD1da8OczOJ6WMXUOJp06dV6YWntMEYrcuxttWzsE85wRw9T6+r+NpXjoZJGhw5qxLiEUbyw8lb2tOnqXqVb0ftMuwP85CnyJlWaM0o2HxNvouMu1d/yvMVEVALNVdxyZiRu7DPnEYUPbeQRkQbHxjCOiLYCw7lLZK9pqGyDYK3tXtbqb2TqhrXtcXtle2dt87Bq/UvKN6P9HD07so4ol+Jt1j81lz4g7NHfyiaVnDcW9E9hk4jA7qqk1509XqYuolOrsU0svVC7ROyC12IJzJytlOVbB7RvUZnPN2LfOb2LxHpKjufpsz/iJP8AWeYBBUrojZe03aBw+JImgbFFBHmI2CzTppaiXI07lS+gNRXxpDsNinwYi7EfZHLtPnLCwWoWj8KoNSkHI41WLf6dy+Ul9AoFogjlK21+1nrVMQ9GkxpIlgzD22NgTY/RUXtu3nnFXFmqX5W6JxwYKRmZ+v5Xa1sXo6lu9BQt+5p/7Zo4jA6IxnVfD0QTxVfRN3hksZUNTRqvvcsx5sxY+c8wmDelWpii7DadRs3uCCd+7uvJH0MrG5syjjr4XuDQ1forRGCSlTVabMwVQu0zbTGwtdm4ntnFdKLKKK89tbfha/lOk1WZhR63KcB0q4+7Ig4B3+JIVfk0q0gvM3zVutNoHDros/RtgeorW9pmfxYgf6VE7PXTG+iwlUj3GA72GyPNhI7UTAejVV91VXwAE86UrjCiwJDVFBIBIAUFt54bwo3zxn/bML8yvZDwoDbkFUiYRFFgomHFaNRxlY8CJtib2idB1sY+xQW/NzuRe1m/pmZpX5A05tllYzI54y3up3osxVTdtEmzMhPO3HwMsPW3CCrhqgPuOfBSQfgQDNfVrVRMEiqN+zmTmSTdmPebzR6RNPCjhjTB69UFFHEL/wCxu4A272EzLRnmAZ1Wse7JCS/oqniImrWMSbeicSaVek65q6N4MDNSSmrOjjiMXRpji6lvuqdpj4KZxIQGknZSRgl4A3V+CIETHrbrBjcGtam1OoLq6lWHYRYyjdZdXKmArFHBKm5pvwdf9w4j+lpfM09KaKp4qmadZQ6nnmDwKnMHtEt0tUYHdhVGspBUN7Qvz3E6bWzUepgSXW9SgTue29eyoBl97I9mU5maSORsjczTdZeWJ0TsrhqvnC4wU8QpYgWU2ucybDd8Ly2NWtdKYQK26VFicGtT2hea9PB1Kf6qqwHI9YeBiyro3yPL2pxRV0cTAxyvvH0cHjbGotNzwJHWHYGG/wA5GHUXAnJR/Eqf7pUdLS+LTijfBh8jM41nxfur+JpTEFSzRtx4q6aikfq6x8FY2nNU8Hh8PUqBASqMR16mdur9LnaVqZnOsOIrIUqgBTbJiciDx7pq1gSptnaNaNsjWEyXuk9c6JzwIrW7Aux6OdlVUsbFmZ/FrDyAnba46XWnhKhU79ggd7DZHmZSuE0piKQARFsAAOs3AWm6+nq9ddiqABcHcScu+LG0sr5buGl02dVxMhIa7WywCaeIxJo1VqDLerdx4+IE3J81KYYWOUdzR8RhaVnoJTE8PHJWXqVrqjIEqHuMl9M6nYXHt6QMVc5shG+2W0pBB79xlHJg6lE3oNYe6d4/4+ElsJrbiqW7Yv8AdcjyIMRGlnhddn4WjFVTzts/8qwKnRQoyxBt+7F/Hamxo3UfDYdwzNtuMmYjdutuUbsic7zg216xbCwS3azk+QA+cjjrDiw5LEPe1gDsAc+BJ+J4SRzat7bO2UbDRRuu211fArU0pkKRKg1oresaRVcwHpr8EG23ntSOXW7E5ejFv3h/2zNoBTVxoY5hWY97m3yLTmKF8LXvcLaeq6mmZM5jGG+t/JXDqpR2ad5tY7WGlSOzU3TLoejs0RKW18rVKmka7UqrooYU9kN1eooU9XL2g0qQwOmJDVbnnZCAX81aJOAqHaNOiTzNNL/KbX9u0KYtTtuyAAA+AEomnicSuVYfgX8p9vUrPuqVnI5KdgfELa8tigmdofVVDiNO3Ueis7WHpGSldV69ThTU5ffbJB59krrG4+piKhqVm2nP4VAyVRwAv/XMzWpUQosotPuNKakbDruUnq610+mwSImbC4R6rhKal3Y2CqLky4TbUqgASbBYZbfR1qkcKhrVltVqCwU5omdjyY7ieVgOc81P6PVwuzVxFnrZhc0pns95u3hw5ztQIira3iDhs29VoaCgMZ4km/IdF7ERFScpERBC+alMMCCAQQQQRcEHMEHOVnrh0blL1cECVzaiN5HM0+Y+zny5Szp5aTQzvhddqrz07J25Xr84ERLf1w6P0xd6tC1OvmeCVPvcm+1434VPjcE9BzTqqUdc1OY/Mdo3TR09Sycab9Fl6mkfAdduqwRES0qiREQQkREEJERBCREQQkREF6k80VplMPUdmYKSVFjfJR+bGezG1BTmBK9RDxm5b2Vmln4D89rrvNHdKVMAKainln+U4qrWLszNmxLHvYkn5zAKCjICZJFTUogvre6lq6w1Fha1kiIl1UEiJ1eqWodTGkVKl6dD3vpP2UweH2suV+EUkrY25nFSxRPldlYNVEaB1crY6psUV3D2nPsIPtHn2DeZcOrWqdHAJamNqoR16jAbTdg91ewfG8kdHaMp4amKdFQiDIDzJOZJ5mbUz1TWOmNho33utNSULINTq73skREpJgkREEJERBCREQQkhNZ9WaONp/3vVZQStUWDJx3k5rzB3d2cm5XnS7rCaVKnhqZs1a5qWz9Gtur/AJmPgpHGTQBxkAYbFQVBYIyXi4VbVlVXZVYOoJAdbhWAyYX32Mz0sUgG9Ae+aai067UzUtNI0XdqrUyrlLBVI3Ab7k9s0ssrIm3eVlIYnyvIjHvxUB66n1a+Ueup9WvgJr+hHpghJsai07i17Gps3tztvnT64akpo+ilRarOXfZsVAFtlmvuPZPHSRtcGHcrtscrmF42HcoD15Pq18BHrqfVr5TRk3qxqnV0gx9HZEXc1RgSAfdUfSM7eWRjM42Cjj4kjsrBc9y0vXU+rXyj15Pq18BO6Xo1wt9j1tvScv7v+XPznL61anVdHkFiHpsbLUAtvz2WXgbb899jIIqmGR2Vp1ViWmqIm5nDTwUb66n1a+UevJ9WvgJH1H2VJ5AmWDo3o6w+IUFMWSxAYoFQkd4vO5ZoobZ+a4himmvk5dy4711Pq18o9dT6tfKdhpTo6w+HRy2KO2qM4QqgJspIGfZOBnsMsc1yxeTRywkB/PuW966n1a+Ueup9WvlN/U3V1dIVnpM7U9lFcFQGvckEG/dOlxHRxhabbL43ZbkVQH5yKSphjcWuOo71LHS1EjQ5o0PcuL9dT6tfKPXU+rXymvjKISo6qbhWdQeYViAfiBGDpB6tNCSA7qhIzAY2uJZOUNzHZVQXl2Qb7cls+vJ9WvlM9Kph6u512D7y7v8AjykrrlqYuj6dNlqNULsVsVC2st77jOUnEZZK3MwqSTiQuyvA/CsPUvUejUc1KziqFN1pWsCODPz+6N3O+UsxVAFhKX1O081GoBfLeO0fSXwlzUqgZQRkQCO4jdEle14k+o3T/D3RmP6BZfcREXpikREEJERBCREQQkREEJKT6WKpOlVByFCmB3FqhPmTLslS9NeiitXD4oDq2NBzyIJenfvvU8BLdG4NmF1TrWl0JAXEy0Oh/wDwtb983yEq5WuLzsdQdd8Po+lUp19vaaoWGyjMLEDiBG2ItLohlF9UlwtwbKcxtopJV0Ia4AqH0npQQPSPbbD3A/Fwkj0t/wCFo2+t/wDreVhUrgVRU+iKqvkb7IqBr2zynX66660NIUKaUdvaRwx2kZd2ww3EjmRK3AeydlyT+lb47H00lgG/tcZLd1JXY0MrUvbNKo+7MuQT85UU6bUrX46NU0ayM9AklWXeyXzBHESziEbnsBaL2VXDJWMeQ42uuV2DtrUS/pdpWD3O2zFhmczc/OXJ0hEf2Wdv2r0bXz2ttb+W1IJdcdDpU9NTo3q32hak178wvsqe2wnN61641NIsOr6OkpuqX3k+89uzIdvhXsaiZjmtsArJIpoHte/MXbKAYXnT9FdFV0l1QBek+Qt9JZzEmNT9PU8DjBVrbWz6Nl6qljcsOXdL1a28JsNUuoHZZ23OikelHDqdIklQT6Olvtv+lOWk5rjp2njsUa1Ha2CiL1lKm63vuPfIOd0rcsTbjkuKt2aZ2vNdn0S/46r+6X+ZpKa2YfQ5xlQ41iK52duxa3sKFvbLq7M5XUjWSlo/E1Klfa2Wpqo2VLb7knIds6PHa46IxFQ1K1B2drXY06tzYAC9uwCKahrhUOdr4J1TOaaZrbjxK4GqAGOx7Nzs9193laZtGf4ih+9p/wAwnxjHU1HNMWQsxQbxZdo7Isd+Vp84bECnVpO19lKiMbAk2DAncI4l1iPckUOkw7/2rL6XP1OH++38krGWTpHpF0biVVa9KpUCm4DUn3G1rjdOJ1ixeHq1trBpsUtlRs7LL1t+1ub4Slh8hDRGWnmmGJRguMocDsFq6PqbNRT2y9NWqpbCUSfcHluHkJRODpM7qqC7MQqjmxNgPOfoDRuD9DRp0xv2EVb89kAXkWKEWaOalwi93dFsxERKnyREQQkREEJERBCREQQk0dM6Ip4yg9GsLo4seY4hlPAggEHsm9ENl4RfRfnrWLVPE6KciopqUL9SsoOzbgH9xuw/AmRS6RQ8Z+mSt85E1dUsG5u2Fw5JzJo07/KNIsRc0WcLpVNhjHm7TZfn719ecevrzl/foXgf2PD/AMGn+UfoXgf2PD/waf5SX5p9qg+U/cqB9fXnHr685f36F4H9jw/8Gn+U+ampGBYEHCYexBG6kgPwIFwe0Q+afaj5T9yoL19Oc99fTnOw1u6OTg71KSipQzvsgunY+7ePteNuPJ+rL7q/hEZRScVuZhCVyxCJ2V4Kxevpznvr6c5k9WT3V8BHqye6vgJJ9aivH2rH6+nOeevpzmX1ZPdXwEktBaqvjamxRpruttOVGwg5sbeQ3mcucWi7iLLtjWvOVoN1E+vpzj19ecu7QvRxg8PT2XoU6zZs9SmrEn7INwo7B5yQ/QvA/seH/g0/yiw4mAdAmrcKuLkqgfX15x6+vOX9+heB/Y8P/Bp/lH6F4H9jw38Cn+U8+afavflP3KgfX15z6o4j0jBKYLsdwVQWY9yjeZfn6GYH9jw38Cn+U38DomjQ/U0qdO+fo0VL9+yBPDiZ5NXQwkc3Liuj7UNsORiMULVbf3dPP0dxvZjlt2NrcLnjlYERFcsrpXZnJtDC2FuVqRESNSpERBCREQQkREEJERBCREQQkREEJERBCREQQvGW4sZXmtfRntk1MEApO9qJNlPbTOS/dO7lbKWJEmimfE7M0qCaBkzcrwvzzjtGVaDWrU3Q/aUgfA5H4TBSolzZAWPJQSfAT9FlbzxKYGQA7haMhihtq38pUcIF9H6d39qotXOjeviGDYgGjSzN7ekbsVfo97eBlq6M0XTw1MU6KBEHAcTxJOZPaZtAT2L56l85+rbomVPSRwD6d+qRESurSREQQkREEJERBCREQQkREEJERBC//9k="/>
          <p:cNvSpPr>
            <a:spLocks noChangeAspect="1" noChangeArrowheads="1"/>
          </p:cNvSpPr>
          <p:nvPr/>
        </p:nvSpPr>
        <p:spPr bwMode="auto">
          <a:xfrm>
            <a:off x="155575" y="-936625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370" y="3501008"/>
            <a:ext cx="1589425" cy="1324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197154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200073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84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Wat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service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jou</a:t>
            </a:r>
            <a:r>
              <a:rPr lang="fr-BE" dirty="0"/>
              <a:t>?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>
                <a:hlinkClick r:id="rId2"/>
              </a:rPr>
              <a:t>Maak</a:t>
            </a:r>
            <a:r>
              <a:rPr lang="fr-BE" dirty="0">
                <a:hlinkClick r:id="rId2"/>
              </a:rPr>
              <a:t> </a:t>
            </a:r>
            <a:r>
              <a:rPr lang="fr-BE" dirty="0" err="1">
                <a:hlinkClick r:id="rId2"/>
              </a:rPr>
              <a:t>een</a:t>
            </a:r>
            <a:r>
              <a:rPr lang="fr-BE" dirty="0">
                <a:hlinkClick r:id="rId2"/>
              </a:rPr>
              <a:t> </a:t>
            </a:r>
            <a:r>
              <a:rPr lang="fr-BE" dirty="0" err="1">
                <a:hlinkClick r:id="rId2"/>
              </a:rPr>
              <a:t>lijstje</a:t>
            </a:r>
            <a:r>
              <a:rPr lang="fr-BE" dirty="0">
                <a:hlinkClick r:id="rId2"/>
              </a:rPr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51383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Impact van </a:t>
            </a:r>
            <a:r>
              <a:rPr lang="fr-BE" dirty="0" err="1"/>
              <a:t>slechte</a:t>
            </a:r>
            <a:r>
              <a:rPr lang="fr-BE" dirty="0"/>
              <a:t> service</a:t>
            </a:r>
          </a:p>
        </p:txBody>
      </p:sp>
    </p:spTree>
    <p:extLst>
      <p:ext uri="{BB962C8B-B14F-4D97-AF65-F5344CB8AC3E}">
        <p14:creationId xmlns:p14="http://schemas.microsoft.com/office/powerpoint/2010/main" val="1889653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Impact van </a:t>
            </a:r>
            <a:r>
              <a:rPr lang="fr-BE" dirty="0" err="1"/>
              <a:t>slechte</a:t>
            </a:r>
            <a:r>
              <a:rPr lang="fr-BE" dirty="0"/>
              <a:t> service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Ontevreden</a:t>
            </a:r>
            <a:r>
              <a:rPr lang="fr-BE" dirty="0"/>
              <a:t> </a:t>
            </a:r>
            <a:r>
              <a:rPr lang="fr-BE" dirty="0" err="1"/>
              <a:t>gasten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04269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/>
              <a:t>Impact van </a:t>
            </a:r>
            <a:r>
              <a:rPr lang="fr-BE" dirty="0" err="1"/>
              <a:t>slechte</a:t>
            </a:r>
            <a:r>
              <a:rPr lang="fr-BE" dirty="0"/>
              <a:t> service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Ontevreden</a:t>
            </a:r>
            <a:r>
              <a:rPr lang="fr-BE" dirty="0"/>
              <a:t> </a:t>
            </a:r>
            <a:r>
              <a:rPr lang="fr-BE" dirty="0" err="1"/>
              <a:t>gasten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Hiervan</a:t>
            </a:r>
            <a:r>
              <a:rPr lang="fr-BE" dirty="0"/>
              <a:t> </a:t>
            </a:r>
            <a:r>
              <a:rPr lang="fr-BE" dirty="0" err="1"/>
              <a:t>klaagt</a:t>
            </a:r>
            <a:r>
              <a:rPr lang="fr-BE" dirty="0"/>
              <a:t> maar 4%</a:t>
            </a:r>
          </a:p>
        </p:txBody>
      </p:sp>
    </p:spTree>
    <p:extLst>
      <p:ext uri="{BB962C8B-B14F-4D97-AF65-F5344CB8AC3E}">
        <p14:creationId xmlns:p14="http://schemas.microsoft.com/office/powerpoint/2010/main" val="1299261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>
                <a:solidFill>
                  <a:srgbClr val="FF0000"/>
                </a:solidFill>
              </a:rPr>
              <a:t>Impact van </a:t>
            </a:r>
            <a:r>
              <a:rPr lang="fr-BE" dirty="0" err="1">
                <a:solidFill>
                  <a:srgbClr val="FF0000"/>
                </a:solidFill>
              </a:rPr>
              <a:t>slechte</a:t>
            </a:r>
            <a:r>
              <a:rPr lang="fr-BE" dirty="0">
                <a:solidFill>
                  <a:srgbClr val="FF0000"/>
                </a:solidFill>
              </a:rPr>
              <a:t> service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Ontevreden</a:t>
            </a:r>
            <a:r>
              <a:rPr lang="fr-BE" dirty="0"/>
              <a:t> </a:t>
            </a:r>
            <a:r>
              <a:rPr lang="fr-BE" dirty="0" err="1"/>
              <a:t>gasten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Hiervan klaagt maar 4%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Of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iedere</a:t>
            </a:r>
            <a:r>
              <a:rPr lang="fr-BE" dirty="0"/>
              <a:t> </a:t>
            </a:r>
            <a:r>
              <a:rPr lang="fr-BE" dirty="0" err="1"/>
              <a:t>persoon</a:t>
            </a:r>
            <a:r>
              <a:rPr lang="fr-BE" dirty="0"/>
              <a:t> die </a:t>
            </a:r>
            <a:r>
              <a:rPr lang="fr-BE" dirty="0" err="1"/>
              <a:t>klaagt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er 26 </a:t>
            </a:r>
            <a:r>
              <a:rPr lang="fr-BE" dirty="0" err="1"/>
              <a:t>anderen</a:t>
            </a:r>
            <a:r>
              <a:rPr lang="fr-BE" dirty="0"/>
              <a:t> die niet </a:t>
            </a:r>
            <a:r>
              <a:rPr lang="fr-BE" dirty="0" err="1"/>
              <a:t>klagen</a:t>
            </a:r>
            <a:r>
              <a:rPr lang="fr-BE" dirty="0"/>
              <a:t> </a:t>
            </a:r>
            <a:r>
              <a:rPr lang="fr-BE" dirty="0" err="1"/>
              <a:t>waarvan</a:t>
            </a:r>
            <a:r>
              <a:rPr lang="fr-BE" dirty="0"/>
              <a:t> 6 met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ernstige</a:t>
            </a:r>
            <a:r>
              <a:rPr lang="fr-BE" dirty="0"/>
              <a:t> </a:t>
            </a:r>
            <a:r>
              <a:rPr lang="fr-BE" dirty="0" err="1"/>
              <a:t>klacht</a:t>
            </a:r>
            <a:r>
              <a:rPr lang="fr-B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26526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/>
              <a:t>Impact van </a:t>
            </a:r>
            <a:r>
              <a:rPr lang="fr-BE" dirty="0" err="1"/>
              <a:t>slechte</a:t>
            </a:r>
            <a:r>
              <a:rPr lang="fr-BE" dirty="0"/>
              <a:t> service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Negatieve</a:t>
            </a:r>
            <a:r>
              <a:rPr lang="fr-BE" dirty="0"/>
              <a:t> </a:t>
            </a:r>
            <a:r>
              <a:rPr lang="fr-BE" dirty="0" err="1"/>
              <a:t>ervaringen</a:t>
            </a:r>
            <a:r>
              <a:rPr lang="fr-BE" dirty="0"/>
              <a:t> </a:t>
            </a:r>
            <a:r>
              <a:rPr lang="fr-BE" dirty="0" err="1"/>
              <a:t>worden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 7 </a:t>
            </a:r>
            <a:r>
              <a:rPr lang="fr-BE" dirty="0" err="1"/>
              <a:t>tot</a:t>
            </a:r>
            <a:r>
              <a:rPr lang="fr-BE" dirty="0"/>
              <a:t> 20 </a:t>
            </a:r>
            <a:r>
              <a:rPr lang="fr-BE" dirty="0" err="1"/>
              <a:t>personen</a:t>
            </a:r>
            <a:r>
              <a:rPr lang="fr-BE" dirty="0"/>
              <a:t> </a:t>
            </a:r>
            <a:r>
              <a:rPr lang="fr-BE" dirty="0" err="1"/>
              <a:t>doorverteld</a:t>
            </a:r>
            <a:r>
              <a:rPr lang="fr-BE" dirty="0"/>
              <a:t>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1 </a:t>
            </a:r>
            <a:r>
              <a:rPr lang="fr-BE" dirty="0" err="1"/>
              <a:t>persoon</a:t>
            </a:r>
            <a:r>
              <a:rPr lang="fr-BE" dirty="0"/>
              <a:t> </a:t>
            </a:r>
            <a:r>
              <a:rPr lang="fr-BE" dirty="0" err="1"/>
              <a:t>klaagt</a:t>
            </a:r>
            <a:r>
              <a:rPr lang="fr-BE" dirty="0"/>
              <a:t>, </a:t>
            </a:r>
            <a:r>
              <a:rPr lang="fr-BE" dirty="0" err="1"/>
              <a:t>wil</a:t>
            </a:r>
            <a:r>
              <a:rPr lang="fr-BE" dirty="0"/>
              <a:t> dus </a:t>
            </a:r>
            <a:r>
              <a:rPr lang="fr-BE" dirty="0" err="1"/>
              <a:t>zeggen</a:t>
            </a:r>
            <a:r>
              <a:rPr lang="fr-BE" dirty="0"/>
              <a:t> 9 niet.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Vertellen</a:t>
            </a:r>
            <a:r>
              <a:rPr lang="fr-BE" dirty="0"/>
              <a:t> dit 20 * </a:t>
            </a:r>
            <a:r>
              <a:rPr lang="fr-BE" dirty="0" err="1"/>
              <a:t>door</a:t>
            </a:r>
            <a:r>
              <a:rPr lang="fr-BE" dirty="0"/>
              <a:t>= 180 + 9=189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189 *365= 68.985 </a:t>
            </a:r>
            <a:r>
              <a:rPr lang="fr-BE" dirty="0" err="1"/>
              <a:t>ontevreden</a:t>
            </a:r>
            <a:r>
              <a:rPr lang="fr-BE" dirty="0"/>
              <a:t> </a:t>
            </a:r>
            <a:r>
              <a:rPr lang="fr-BE" dirty="0" err="1"/>
              <a:t>gasten</a:t>
            </a:r>
            <a:r>
              <a:rPr lang="fr-B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5789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/>
              <a:t>Impact van </a:t>
            </a:r>
            <a:r>
              <a:rPr lang="fr-BE" dirty="0" err="1"/>
              <a:t>slechte</a:t>
            </a:r>
            <a:r>
              <a:rPr lang="fr-BE" dirty="0"/>
              <a:t> service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None/>
            </a:pPr>
            <a:r>
              <a:rPr lang="fr-BE" sz="8800" dirty="0">
                <a:solidFill>
                  <a:srgbClr val="FF0000"/>
                </a:solidFill>
              </a:rPr>
              <a:t>68.985</a:t>
            </a:r>
            <a:r>
              <a:rPr lang="fr-BE" sz="8800" dirty="0"/>
              <a:t> </a:t>
            </a:r>
          </a:p>
          <a:p>
            <a:pPr marL="609600" indent="-609600" algn="ctr" eaLnBrk="1" hangingPunct="1">
              <a:buNone/>
            </a:pPr>
            <a:endParaRPr lang="fr-BE" dirty="0"/>
          </a:p>
          <a:p>
            <a:pPr marL="609600" indent="-609600" algn="ctr" eaLnBrk="1" hangingPunct="1">
              <a:buNone/>
            </a:pPr>
            <a:r>
              <a:rPr lang="fr-BE" dirty="0" err="1"/>
              <a:t>negatieve</a:t>
            </a:r>
            <a:r>
              <a:rPr lang="fr-BE" dirty="0"/>
              <a:t> </a:t>
            </a:r>
            <a:r>
              <a:rPr lang="fr-BE" dirty="0" err="1"/>
              <a:t>indrukken</a:t>
            </a:r>
            <a:r>
              <a:rPr lang="fr-BE" dirty="0"/>
              <a:t>!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91936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Verantwoordelijkheid</a:t>
            </a:r>
            <a:r>
              <a:rPr lang="fr-BE" dirty="0"/>
              <a:t> van al </a:t>
            </a:r>
            <a:r>
              <a:rPr lang="fr-BE" dirty="0" err="1"/>
              <a:t>het</a:t>
            </a:r>
            <a:r>
              <a:rPr lang="fr-BE" dirty="0"/>
              <a:t> </a:t>
            </a:r>
            <a:r>
              <a:rPr lang="fr-BE" dirty="0" err="1"/>
              <a:t>personeel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Van management </a:t>
            </a:r>
            <a:r>
              <a:rPr lang="fr-BE" dirty="0" err="1"/>
              <a:t>tot</a:t>
            </a:r>
            <a:r>
              <a:rPr lang="fr-BE" dirty="0"/>
              <a:t> </a:t>
            </a:r>
            <a:r>
              <a:rPr lang="fr-BE" dirty="0" err="1"/>
              <a:t>kamermeisje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92372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Management en </a:t>
            </a:r>
            <a:r>
              <a:rPr lang="fr-BE" dirty="0" err="1"/>
              <a:t>eigenaar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verantwoordelijk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het</a:t>
            </a:r>
            <a:r>
              <a:rPr lang="fr-BE" dirty="0"/>
              <a:t> </a:t>
            </a:r>
            <a:r>
              <a:rPr lang="fr-BE" dirty="0" err="1"/>
              <a:t>beschikbaar</a:t>
            </a:r>
            <a:r>
              <a:rPr lang="fr-BE" dirty="0"/>
              <a:t> </a:t>
            </a:r>
            <a:r>
              <a:rPr lang="fr-BE" dirty="0" err="1"/>
              <a:t>stellen</a:t>
            </a:r>
            <a:r>
              <a:rPr lang="fr-BE" dirty="0"/>
              <a:t> van </a:t>
            </a:r>
            <a:r>
              <a:rPr lang="fr-BE" dirty="0" err="1"/>
              <a:t>middelen</a:t>
            </a:r>
            <a:r>
              <a:rPr lang="fr-BE" dirty="0"/>
              <a:t>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4822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HOSPITALITY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r>
              <a:rPr lang="fr-BE" dirty="0" err="1"/>
              <a:t>Wat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gastvrijheid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jou</a:t>
            </a:r>
            <a:r>
              <a:rPr lang="fr-BE" dirty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1.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Service </a:t>
            </a:r>
            <a:r>
              <a:rPr lang="fr-BE" dirty="0" err="1"/>
              <a:t>strategie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1794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1.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Service </a:t>
            </a:r>
            <a:r>
              <a:rPr lang="fr-BE" dirty="0" err="1"/>
              <a:t>strategie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zijn</a:t>
            </a:r>
            <a:r>
              <a:rPr lang="fr-BE" dirty="0"/>
              <a:t> je </a:t>
            </a:r>
            <a:r>
              <a:rPr lang="fr-BE" dirty="0" err="1"/>
              <a:t>gasten</a:t>
            </a:r>
            <a:r>
              <a:rPr lang="fr-BE" dirty="0"/>
              <a:t> en </a:t>
            </a:r>
            <a:r>
              <a:rPr lang="fr-BE" dirty="0" err="1"/>
              <a:t>welke</a:t>
            </a:r>
            <a:r>
              <a:rPr lang="fr-BE" dirty="0"/>
              <a:t> </a:t>
            </a:r>
            <a:r>
              <a:rPr lang="fr-BE" dirty="0" err="1"/>
              <a:t>behoeften</a:t>
            </a:r>
            <a:r>
              <a:rPr lang="fr-BE" dirty="0"/>
              <a:t> en </a:t>
            </a:r>
            <a:r>
              <a:rPr lang="fr-BE" dirty="0" err="1"/>
              <a:t>doelstellingen</a:t>
            </a:r>
            <a:r>
              <a:rPr lang="fr-BE" dirty="0"/>
              <a:t> </a:t>
            </a:r>
            <a:r>
              <a:rPr lang="fr-BE" dirty="0" err="1"/>
              <a:t>hebben</a:t>
            </a:r>
            <a:r>
              <a:rPr lang="fr-BE" dirty="0"/>
              <a:t> </a:t>
            </a:r>
            <a:r>
              <a:rPr lang="fr-BE" dirty="0" err="1"/>
              <a:t>ze</a:t>
            </a:r>
            <a:r>
              <a:rPr lang="fr-BE" dirty="0"/>
              <a:t>?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01779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1.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Service </a:t>
            </a:r>
            <a:r>
              <a:rPr lang="fr-BE" dirty="0" err="1"/>
              <a:t>strategie</a:t>
            </a:r>
            <a:r>
              <a:rPr lang="fr-BE" dirty="0"/>
              <a:t> </a:t>
            </a:r>
            <a:r>
              <a:rPr lang="fr-BE" dirty="0" err="1"/>
              <a:t>ontwikkeling</a:t>
            </a:r>
            <a:r>
              <a:rPr lang="fr-BE" dirty="0"/>
              <a:t>:</a:t>
            </a:r>
          </a:p>
          <a:p>
            <a:pPr algn="ctr" eaLnBrk="1" hangingPunct="1">
              <a:buFontTx/>
              <a:buChar char="-"/>
            </a:pPr>
            <a:r>
              <a:rPr lang="fr-BE" dirty="0"/>
              <a:t>De </a:t>
            </a:r>
            <a:r>
              <a:rPr lang="fr-BE" dirty="0" err="1"/>
              <a:t>wil</a:t>
            </a:r>
            <a:r>
              <a:rPr lang="fr-BE" dirty="0"/>
              <a:t> om service te </a:t>
            </a:r>
            <a:r>
              <a:rPr lang="fr-BE" dirty="0" err="1"/>
              <a:t>verlenen</a:t>
            </a:r>
            <a:r>
              <a:rPr lang="fr-BE" dirty="0"/>
              <a:t> </a:t>
            </a:r>
          </a:p>
          <a:p>
            <a:pPr algn="ctr" eaLnBrk="1" hangingPunct="1">
              <a:buFontTx/>
              <a:buChar char="-"/>
            </a:pPr>
            <a:r>
              <a:rPr lang="fr-BE" dirty="0" err="1"/>
              <a:t>Een</a:t>
            </a:r>
            <a:r>
              <a:rPr lang="fr-BE" dirty="0"/>
              <a:t> programma </a:t>
            </a:r>
            <a:r>
              <a:rPr lang="fr-BE" dirty="0" err="1"/>
              <a:t>maken</a:t>
            </a:r>
            <a:endParaRPr lang="fr-BE" dirty="0"/>
          </a:p>
          <a:p>
            <a:pPr algn="ctr" eaLnBrk="1" hangingPunct="1">
              <a:buFontTx/>
              <a:buChar char="-"/>
            </a:pPr>
            <a:r>
              <a:rPr lang="fr-BE" dirty="0" err="1"/>
              <a:t>Personeel</a:t>
            </a:r>
            <a:r>
              <a:rPr lang="fr-BE" dirty="0"/>
              <a:t> </a:t>
            </a:r>
            <a:r>
              <a:rPr lang="fr-BE" dirty="0" err="1"/>
              <a:t>trainen</a:t>
            </a:r>
            <a:endParaRPr lang="fr-BE" dirty="0"/>
          </a:p>
          <a:p>
            <a:pPr algn="ctr" eaLnBrk="1" hangingPunct="1">
              <a:buFontTx/>
              <a:buChar char="-"/>
            </a:pPr>
            <a:r>
              <a:rPr lang="fr-BE" dirty="0" err="1"/>
              <a:t>Financiële</a:t>
            </a:r>
            <a:r>
              <a:rPr lang="fr-BE" dirty="0"/>
              <a:t> </a:t>
            </a:r>
            <a:r>
              <a:rPr lang="fr-BE" dirty="0" err="1"/>
              <a:t>middelen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53212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2.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sz="8000" dirty="0"/>
              <a:t>TQM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146461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2.</a:t>
            </a:r>
          </a:p>
          <a:p>
            <a:pPr marL="609600" indent="-609600" algn="ctr" eaLnBrk="1" hangingPunct="1">
              <a:buFontTx/>
              <a:buNone/>
            </a:pPr>
            <a:r>
              <a:rPr lang="fr-BE" sz="8000" dirty="0">
                <a:solidFill>
                  <a:srgbClr val="00B050"/>
                </a:solidFill>
              </a:rPr>
              <a:t>TQM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Maak</a:t>
            </a:r>
            <a:r>
              <a:rPr lang="fr-BE" dirty="0"/>
              <a:t> </a:t>
            </a:r>
            <a:r>
              <a:rPr lang="fr-BE" dirty="0" err="1"/>
              <a:t>gebruik</a:t>
            </a:r>
            <a:r>
              <a:rPr lang="fr-BE" dirty="0"/>
              <a:t> van je </a:t>
            </a:r>
            <a:r>
              <a:rPr lang="fr-BE" dirty="0" err="1"/>
              <a:t>personeelsleden</a:t>
            </a:r>
            <a:r>
              <a:rPr lang="fr-BE" dirty="0"/>
              <a:t>. </a:t>
            </a:r>
            <a:r>
              <a:rPr lang="fr-BE" dirty="0" err="1"/>
              <a:t>Zij</a:t>
            </a:r>
            <a:r>
              <a:rPr lang="fr-BE" dirty="0"/>
              <a:t> </a:t>
            </a:r>
            <a:r>
              <a:rPr lang="fr-BE" dirty="0" err="1"/>
              <a:t>werken</a:t>
            </a:r>
            <a:r>
              <a:rPr lang="fr-BE" dirty="0"/>
              <a:t> in </a:t>
            </a:r>
            <a:r>
              <a:rPr lang="fr-BE" dirty="0" err="1"/>
              <a:t>het</a:t>
            </a:r>
            <a:r>
              <a:rPr lang="fr-BE" dirty="0"/>
              <a:t> veld en </a:t>
            </a:r>
            <a:r>
              <a:rPr lang="fr-BE" dirty="0" err="1"/>
              <a:t>weten</a:t>
            </a:r>
            <a:r>
              <a:rPr lang="fr-BE" dirty="0"/>
              <a:t> </a:t>
            </a:r>
            <a:r>
              <a:rPr lang="fr-BE" dirty="0" err="1"/>
              <a:t>heel</a:t>
            </a:r>
            <a:r>
              <a:rPr lang="fr-BE" dirty="0"/>
              <a:t> </a:t>
            </a:r>
            <a:r>
              <a:rPr lang="fr-BE" dirty="0" err="1"/>
              <a:t>veel</a:t>
            </a:r>
            <a:r>
              <a:rPr lang="fr-BE" dirty="0"/>
              <a:t>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Betrokkenheid</a:t>
            </a:r>
            <a:r>
              <a:rPr lang="fr-BE" dirty="0"/>
              <a:t> </a:t>
            </a:r>
            <a:r>
              <a:rPr lang="fr-BE" dirty="0" err="1"/>
              <a:t>wordt</a:t>
            </a:r>
            <a:r>
              <a:rPr lang="fr-BE" dirty="0"/>
              <a:t> </a:t>
            </a:r>
            <a:r>
              <a:rPr lang="fr-BE" dirty="0" err="1"/>
              <a:t>veel</a:t>
            </a:r>
            <a:r>
              <a:rPr lang="fr-BE" dirty="0"/>
              <a:t> </a:t>
            </a:r>
            <a:r>
              <a:rPr lang="fr-BE" dirty="0" err="1"/>
              <a:t>groter</a:t>
            </a:r>
            <a:r>
              <a:rPr lang="fr-BE" dirty="0"/>
              <a:t> en </a:t>
            </a:r>
            <a:r>
              <a:rPr lang="fr-BE" dirty="0" err="1"/>
              <a:t>inplementering</a:t>
            </a:r>
            <a:r>
              <a:rPr lang="fr-BE" dirty="0"/>
              <a:t> </a:t>
            </a:r>
            <a:r>
              <a:rPr lang="fr-BE" dirty="0" err="1"/>
              <a:t>makkelijker</a:t>
            </a:r>
            <a:r>
              <a:rPr lang="fr-BE" dirty="0"/>
              <a:t>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9914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3.</a:t>
            </a:r>
          </a:p>
          <a:p>
            <a:pPr marL="609600" indent="-609600" algn="ctr" eaLnBrk="1" hangingPunct="1">
              <a:buFontTx/>
              <a:buNone/>
            </a:pPr>
            <a:endParaRPr lang="fr-BE" dirty="0">
              <a:solidFill>
                <a:srgbClr val="0066FF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sz="4800" dirty="0" err="1">
                <a:solidFill>
                  <a:srgbClr val="FF0000"/>
                </a:solidFill>
              </a:rPr>
              <a:t>Ontwikkel</a:t>
            </a:r>
            <a:r>
              <a:rPr lang="fr-BE" sz="4800" dirty="0">
                <a:solidFill>
                  <a:srgbClr val="FF0000"/>
                </a:solidFill>
              </a:rPr>
              <a:t> </a:t>
            </a:r>
            <a:r>
              <a:rPr lang="fr-BE" sz="4800" dirty="0" err="1">
                <a:solidFill>
                  <a:srgbClr val="FF0000"/>
                </a:solidFill>
              </a:rPr>
              <a:t>een</a:t>
            </a:r>
            <a:r>
              <a:rPr lang="fr-BE" sz="4800" dirty="0">
                <a:solidFill>
                  <a:srgbClr val="FF0000"/>
                </a:solidFill>
              </a:rPr>
              <a:t> service management programma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08536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3.</a:t>
            </a:r>
          </a:p>
          <a:p>
            <a:pPr marL="609600" indent="-609600" algn="ctr" eaLnBrk="1" hangingPunct="1">
              <a:buFontTx/>
              <a:buNone/>
            </a:pPr>
            <a:r>
              <a:rPr lang="fr-BE" sz="4800" dirty="0" err="1">
                <a:solidFill>
                  <a:srgbClr val="FF0000"/>
                </a:solidFill>
              </a:rPr>
              <a:t>Ontwikkel</a:t>
            </a:r>
            <a:r>
              <a:rPr lang="fr-BE" sz="4800" dirty="0">
                <a:solidFill>
                  <a:srgbClr val="FF0000"/>
                </a:solidFill>
              </a:rPr>
              <a:t> </a:t>
            </a:r>
            <a:r>
              <a:rPr lang="fr-BE" sz="4800" dirty="0" err="1">
                <a:solidFill>
                  <a:srgbClr val="FF0000"/>
                </a:solidFill>
              </a:rPr>
              <a:t>een</a:t>
            </a:r>
            <a:r>
              <a:rPr lang="fr-BE" sz="4800" dirty="0">
                <a:solidFill>
                  <a:srgbClr val="FF0000"/>
                </a:solidFill>
              </a:rPr>
              <a:t> service management programma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Bekijk</a:t>
            </a:r>
            <a:r>
              <a:rPr lang="fr-BE" dirty="0"/>
              <a:t> </a:t>
            </a:r>
            <a:r>
              <a:rPr lang="fr-BE" dirty="0" err="1"/>
              <a:t>waar</a:t>
            </a:r>
            <a:r>
              <a:rPr lang="fr-BE" dirty="0"/>
              <a:t> </a:t>
            </a:r>
            <a:r>
              <a:rPr lang="fr-BE" dirty="0" err="1"/>
              <a:t>het</a:t>
            </a:r>
            <a:r>
              <a:rPr lang="fr-BE" dirty="0"/>
              <a:t> fout kan </a:t>
            </a:r>
            <a:r>
              <a:rPr lang="fr-BE" dirty="0" err="1"/>
              <a:t>gaan</a:t>
            </a:r>
            <a:r>
              <a:rPr lang="fr-BE" dirty="0"/>
              <a:t>. Start </a:t>
            </a:r>
            <a:r>
              <a:rPr lang="fr-BE" dirty="0" err="1"/>
              <a:t>bij</a:t>
            </a:r>
            <a:r>
              <a:rPr lang="fr-BE" dirty="0"/>
              <a:t> </a:t>
            </a:r>
            <a:r>
              <a:rPr lang="fr-BE" dirty="0" err="1"/>
              <a:t>het</a:t>
            </a:r>
            <a:r>
              <a:rPr lang="fr-BE" dirty="0"/>
              <a:t> </a:t>
            </a:r>
            <a:r>
              <a:rPr lang="fr-BE" dirty="0" err="1"/>
              <a:t>eerste</a:t>
            </a:r>
            <a:r>
              <a:rPr lang="fr-BE" dirty="0"/>
              <a:t> </a:t>
            </a:r>
            <a:r>
              <a:rPr lang="fr-BE" dirty="0">
                <a:hlinkClick r:id="rId2"/>
              </a:rPr>
              <a:t>contact/</a:t>
            </a:r>
            <a:r>
              <a:rPr lang="fr-BE" dirty="0" err="1">
                <a:hlinkClick r:id="rId2"/>
              </a:rPr>
              <a:t>indruk</a:t>
            </a:r>
            <a:r>
              <a:rPr lang="fr-BE" dirty="0"/>
              <a:t>; </a:t>
            </a:r>
            <a:r>
              <a:rPr lang="fr-BE" dirty="0" err="1"/>
              <a:t>reclame</a:t>
            </a:r>
            <a:r>
              <a:rPr lang="fr-BE" dirty="0"/>
              <a:t>, </a:t>
            </a:r>
            <a:r>
              <a:rPr lang="fr-BE" dirty="0" err="1"/>
              <a:t>telefoon</a:t>
            </a:r>
            <a:r>
              <a:rPr lang="fr-BE" dirty="0"/>
              <a:t>, </a:t>
            </a:r>
            <a:r>
              <a:rPr lang="fr-BE" dirty="0" err="1"/>
              <a:t>website</a:t>
            </a:r>
            <a:r>
              <a:rPr lang="fr-BE" dirty="0"/>
              <a:t> </a:t>
            </a:r>
            <a:r>
              <a:rPr lang="fr-BE" dirty="0" err="1"/>
              <a:t>etc</a:t>
            </a:r>
            <a:r>
              <a:rPr lang="fr-BE" dirty="0"/>
              <a:t> </a:t>
            </a:r>
            <a:r>
              <a:rPr lang="fr-BE" dirty="0" err="1"/>
              <a:t>tot</a:t>
            </a:r>
            <a:r>
              <a:rPr lang="fr-BE" dirty="0"/>
              <a:t> en met </a:t>
            </a:r>
            <a:r>
              <a:rPr lang="fr-BE" dirty="0" err="1"/>
              <a:t>het</a:t>
            </a:r>
            <a:r>
              <a:rPr lang="fr-BE" dirty="0"/>
              <a:t> </a:t>
            </a:r>
            <a:r>
              <a:rPr lang="fr-BE" dirty="0" err="1"/>
              <a:t>vertrek</a:t>
            </a:r>
            <a:r>
              <a:rPr lang="fr-BE" dirty="0"/>
              <a:t> en </a:t>
            </a:r>
            <a:r>
              <a:rPr lang="fr-BE" dirty="0" err="1"/>
              <a:t>verder</a:t>
            </a:r>
            <a:r>
              <a:rPr lang="fr-BE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600753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4.</a:t>
            </a:r>
          </a:p>
          <a:p>
            <a:pPr marL="609600" indent="-609600" algn="ctr" eaLnBrk="1" hangingPunct="1">
              <a:buFontTx/>
              <a:buNone/>
            </a:pPr>
            <a:endParaRPr lang="fr-BE" dirty="0">
              <a:solidFill>
                <a:srgbClr val="0066FF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C00000"/>
                </a:solidFill>
              </a:rPr>
              <a:t>Meet</a:t>
            </a:r>
            <a:r>
              <a:rPr lang="fr-BE" dirty="0">
                <a:solidFill>
                  <a:srgbClr val="C00000"/>
                </a:solidFill>
              </a:rPr>
              <a:t> en </a:t>
            </a:r>
            <a:r>
              <a:rPr lang="fr-BE" dirty="0" err="1">
                <a:solidFill>
                  <a:srgbClr val="C00000"/>
                </a:solidFill>
              </a:rPr>
              <a:t>analyseer</a:t>
            </a:r>
            <a:r>
              <a:rPr lang="fr-BE" dirty="0">
                <a:solidFill>
                  <a:srgbClr val="C00000"/>
                </a:solidFill>
              </a:rPr>
              <a:t> de </a:t>
            </a:r>
            <a:r>
              <a:rPr lang="fr-BE" dirty="0" err="1">
                <a:solidFill>
                  <a:srgbClr val="C00000"/>
                </a:solidFill>
              </a:rPr>
              <a:t>gasttevredenheid</a:t>
            </a: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HOE?</a:t>
            </a:r>
          </a:p>
          <a:p>
            <a:pPr marL="609600" indent="-609600" algn="ctr" eaLnBrk="1" hangingPunct="1">
              <a:buFontTx/>
              <a:buNone/>
            </a:pP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>
                <a:solidFill>
                  <a:srgbClr val="0066FF"/>
                </a:solidFill>
              </a:rPr>
              <a:t>METEN IS WETEN</a:t>
            </a:r>
          </a:p>
        </p:txBody>
      </p:sp>
    </p:spTree>
    <p:extLst>
      <p:ext uri="{BB962C8B-B14F-4D97-AF65-F5344CB8AC3E}">
        <p14:creationId xmlns:p14="http://schemas.microsoft.com/office/powerpoint/2010/main" val="32263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4.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C00000"/>
                </a:solidFill>
              </a:rPr>
              <a:t>Meet</a:t>
            </a:r>
            <a:r>
              <a:rPr lang="fr-BE" dirty="0">
                <a:solidFill>
                  <a:srgbClr val="C00000"/>
                </a:solidFill>
              </a:rPr>
              <a:t> en </a:t>
            </a:r>
            <a:r>
              <a:rPr lang="fr-BE" dirty="0" err="1">
                <a:solidFill>
                  <a:srgbClr val="C00000"/>
                </a:solidFill>
              </a:rPr>
              <a:t>analyseer</a:t>
            </a:r>
            <a:r>
              <a:rPr lang="fr-BE" dirty="0">
                <a:solidFill>
                  <a:srgbClr val="C00000"/>
                </a:solidFill>
              </a:rPr>
              <a:t> de </a:t>
            </a:r>
            <a:r>
              <a:rPr lang="fr-BE" dirty="0" err="1">
                <a:solidFill>
                  <a:srgbClr val="C00000"/>
                </a:solidFill>
              </a:rPr>
              <a:t>gasttevredenheid</a:t>
            </a: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>
                <a:solidFill>
                  <a:srgbClr val="C00000"/>
                </a:solidFill>
              </a:rPr>
              <a:t>HOE?</a:t>
            </a:r>
          </a:p>
          <a:p>
            <a:pPr marL="609600" indent="-609600" algn="ctr" eaLnBrk="1" hangingPunct="1">
              <a:buFontTx/>
              <a:buNone/>
            </a:pP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GSTS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/>
              <a:t>Comment </a:t>
            </a:r>
            <a:r>
              <a:rPr lang="fr-BE" dirty="0" err="1"/>
              <a:t>Cards</a:t>
            </a:r>
            <a:r>
              <a:rPr lang="fr-BE" dirty="0"/>
              <a:t>(niet </a:t>
            </a:r>
            <a:r>
              <a:rPr lang="fr-BE" dirty="0" err="1"/>
              <a:t>meer</a:t>
            </a:r>
            <a:r>
              <a:rPr lang="fr-BE" dirty="0"/>
              <a:t> </a:t>
            </a:r>
            <a:r>
              <a:rPr lang="fr-BE" dirty="0" err="1"/>
              <a:t>actueel</a:t>
            </a:r>
            <a:r>
              <a:rPr lang="fr-BE" dirty="0"/>
              <a:t>)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Mistery</a:t>
            </a:r>
            <a:r>
              <a:rPr lang="fr-BE" dirty="0"/>
              <a:t> </a:t>
            </a:r>
            <a:r>
              <a:rPr lang="fr-BE" dirty="0" err="1"/>
              <a:t>shopper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Reviews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6790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4.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C00000"/>
                </a:solidFill>
              </a:rPr>
              <a:t>Meet</a:t>
            </a:r>
            <a:r>
              <a:rPr lang="fr-BE" dirty="0">
                <a:solidFill>
                  <a:srgbClr val="C00000"/>
                </a:solidFill>
              </a:rPr>
              <a:t> en </a:t>
            </a:r>
            <a:r>
              <a:rPr lang="fr-BE" dirty="0" err="1">
                <a:solidFill>
                  <a:srgbClr val="C00000"/>
                </a:solidFill>
              </a:rPr>
              <a:t>analyseer</a:t>
            </a:r>
            <a:r>
              <a:rPr lang="fr-BE" dirty="0">
                <a:solidFill>
                  <a:srgbClr val="C00000"/>
                </a:solidFill>
              </a:rPr>
              <a:t> de </a:t>
            </a:r>
            <a:r>
              <a:rPr lang="fr-BE" dirty="0" err="1">
                <a:solidFill>
                  <a:srgbClr val="C00000"/>
                </a:solidFill>
              </a:rPr>
              <a:t>gasttevredenheid</a:t>
            </a: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Reviews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Tripadvisor</a:t>
            </a:r>
            <a:r>
              <a:rPr lang="fr-BE" dirty="0"/>
              <a:t>, Booking.com, </a:t>
            </a:r>
            <a:r>
              <a:rPr lang="fr-BE" dirty="0" err="1"/>
              <a:t>Zoover</a:t>
            </a:r>
            <a:r>
              <a:rPr lang="fr-BE" dirty="0"/>
              <a:t>, Holiday </a:t>
            </a:r>
            <a:r>
              <a:rPr lang="fr-BE" dirty="0" err="1"/>
              <a:t>Checkers</a:t>
            </a:r>
            <a:r>
              <a:rPr lang="fr-BE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218519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HOSPITALITY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r>
              <a:rPr lang="fr-BE" dirty="0" err="1"/>
              <a:t>Schijf</a:t>
            </a:r>
            <a:r>
              <a:rPr lang="fr-BE" dirty="0"/>
              <a:t> </a:t>
            </a:r>
            <a:r>
              <a:rPr lang="fr-BE" dirty="0" err="1"/>
              <a:t>gedurende</a:t>
            </a:r>
            <a:r>
              <a:rPr lang="fr-BE" dirty="0"/>
              <a:t> 2 </a:t>
            </a:r>
            <a:r>
              <a:rPr lang="fr-BE" dirty="0" err="1"/>
              <a:t>minuten</a:t>
            </a:r>
            <a:r>
              <a:rPr lang="fr-BE" dirty="0"/>
              <a:t> </a:t>
            </a:r>
            <a:r>
              <a:rPr lang="fr-BE" dirty="0" err="1"/>
              <a:t>zo</a:t>
            </a:r>
            <a:r>
              <a:rPr lang="fr-BE" dirty="0"/>
              <a:t> </a:t>
            </a:r>
            <a:r>
              <a:rPr lang="fr-BE" dirty="0" err="1"/>
              <a:t>veel</a:t>
            </a:r>
            <a:r>
              <a:rPr lang="fr-BE" dirty="0"/>
              <a:t> </a:t>
            </a:r>
            <a:r>
              <a:rPr lang="fr-BE" dirty="0" err="1"/>
              <a:t>mogelijk</a:t>
            </a:r>
            <a:r>
              <a:rPr lang="fr-BE" dirty="0"/>
              <a:t> </a:t>
            </a:r>
            <a:r>
              <a:rPr lang="fr-BE" dirty="0" err="1"/>
              <a:t>woorden</a:t>
            </a:r>
            <a:r>
              <a:rPr lang="fr-BE" dirty="0"/>
              <a:t> op die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jou</a:t>
            </a:r>
            <a:r>
              <a:rPr lang="fr-BE" dirty="0"/>
              <a:t> </a:t>
            </a:r>
            <a:r>
              <a:rPr lang="fr-BE" dirty="0" err="1"/>
              <a:t>zeggen</a:t>
            </a:r>
            <a:r>
              <a:rPr lang="fr-BE" dirty="0"/>
              <a:t> </a:t>
            </a:r>
            <a:r>
              <a:rPr lang="fr-BE" dirty="0" err="1"/>
              <a:t>wat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gastvrijheid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413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4.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C00000"/>
                </a:solidFill>
              </a:rPr>
              <a:t>Meet</a:t>
            </a:r>
            <a:r>
              <a:rPr lang="fr-BE" dirty="0">
                <a:solidFill>
                  <a:srgbClr val="C00000"/>
                </a:solidFill>
              </a:rPr>
              <a:t> en </a:t>
            </a:r>
            <a:r>
              <a:rPr lang="fr-BE" dirty="0" err="1">
                <a:solidFill>
                  <a:srgbClr val="C00000"/>
                </a:solidFill>
              </a:rPr>
              <a:t>analyseer</a:t>
            </a:r>
            <a:r>
              <a:rPr lang="fr-BE" dirty="0">
                <a:solidFill>
                  <a:srgbClr val="C00000"/>
                </a:solidFill>
              </a:rPr>
              <a:t> de </a:t>
            </a:r>
            <a:r>
              <a:rPr lang="fr-BE" dirty="0" err="1">
                <a:solidFill>
                  <a:srgbClr val="C00000"/>
                </a:solidFill>
              </a:rPr>
              <a:t>gasttevredenheid</a:t>
            </a: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Reviews</a:t>
            </a:r>
            <a:r>
              <a:rPr lang="fr-BE" dirty="0"/>
              <a:t>:</a:t>
            </a:r>
          </a:p>
          <a:p>
            <a:pPr algn="ctr" eaLnBrk="1" hangingPunct="1"/>
            <a:r>
              <a:rPr lang="fr-BE" dirty="0"/>
              <a:t>54% van de </a:t>
            </a:r>
            <a:r>
              <a:rPr lang="fr-BE" dirty="0" err="1"/>
              <a:t>bezoekers</a:t>
            </a:r>
            <a:r>
              <a:rPr lang="fr-BE" dirty="0"/>
              <a:t> </a:t>
            </a:r>
            <a:r>
              <a:rPr lang="fr-BE" dirty="0" err="1"/>
              <a:t>hechten</a:t>
            </a:r>
            <a:r>
              <a:rPr lang="fr-BE" dirty="0"/>
              <a:t> </a:t>
            </a:r>
            <a:r>
              <a:rPr lang="fr-BE" dirty="0" err="1"/>
              <a:t>belang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 de </a:t>
            </a:r>
            <a:r>
              <a:rPr lang="fr-BE" dirty="0" err="1"/>
              <a:t>reviews</a:t>
            </a:r>
            <a:endParaRPr lang="fr-BE" dirty="0"/>
          </a:p>
          <a:p>
            <a:pPr algn="ctr" eaLnBrk="1" hangingPunct="1"/>
            <a:r>
              <a:rPr lang="fr-BE" dirty="0"/>
              <a:t>12% </a:t>
            </a:r>
            <a:r>
              <a:rPr lang="fr-BE" dirty="0" err="1"/>
              <a:t>vinden</a:t>
            </a:r>
            <a:r>
              <a:rPr lang="fr-BE" dirty="0"/>
              <a:t> </a:t>
            </a:r>
            <a:r>
              <a:rPr lang="fr-BE" dirty="0" err="1"/>
              <a:t>het</a:t>
            </a:r>
            <a:r>
              <a:rPr lang="fr-BE" dirty="0"/>
              <a:t> </a:t>
            </a:r>
            <a:r>
              <a:rPr lang="fr-BE" dirty="0" err="1"/>
              <a:t>zelfs</a:t>
            </a:r>
            <a:r>
              <a:rPr lang="fr-BE" dirty="0"/>
              <a:t> </a:t>
            </a:r>
            <a:r>
              <a:rPr lang="fr-BE" dirty="0" err="1"/>
              <a:t>zeer</a:t>
            </a:r>
            <a:r>
              <a:rPr lang="fr-BE" dirty="0"/>
              <a:t> </a:t>
            </a:r>
            <a:r>
              <a:rPr lang="fr-BE" dirty="0" err="1"/>
              <a:t>belangrijk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47757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4.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C00000"/>
                </a:solidFill>
              </a:rPr>
              <a:t>Meet</a:t>
            </a:r>
            <a:r>
              <a:rPr lang="fr-BE" dirty="0">
                <a:solidFill>
                  <a:srgbClr val="C00000"/>
                </a:solidFill>
              </a:rPr>
              <a:t> en </a:t>
            </a:r>
            <a:r>
              <a:rPr lang="fr-BE" dirty="0" err="1">
                <a:solidFill>
                  <a:srgbClr val="C00000"/>
                </a:solidFill>
              </a:rPr>
              <a:t>analyseer</a:t>
            </a:r>
            <a:r>
              <a:rPr lang="fr-BE" dirty="0">
                <a:solidFill>
                  <a:srgbClr val="C00000"/>
                </a:solidFill>
              </a:rPr>
              <a:t> de </a:t>
            </a:r>
            <a:r>
              <a:rPr lang="fr-BE" dirty="0" err="1">
                <a:solidFill>
                  <a:srgbClr val="C00000"/>
                </a:solidFill>
              </a:rPr>
              <a:t>gasttevredenheid</a:t>
            </a: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Reviews</a:t>
            </a: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Reageer</a:t>
            </a:r>
            <a:r>
              <a:rPr lang="fr-BE" dirty="0"/>
              <a:t> op de </a:t>
            </a:r>
            <a:r>
              <a:rPr lang="fr-BE" dirty="0" err="1"/>
              <a:t>reviews</a:t>
            </a:r>
            <a:r>
              <a:rPr lang="fr-BE" dirty="0"/>
              <a:t>. 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Potentiële</a:t>
            </a:r>
            <a:r>
              <a:rPr lang="fr-BE" dirty="0"/>
              <a:t> </a:t>
            </a:r>
            <a:r>
              <a:rPr lang="fr-BE" dirty="0" err="1"/>
              <a:t>gasten</a:t>
            </a:r>
            <a:r>
              <a:rPr lang="fr-BE" dirty="0"/>
              <a:t> </a:t>
            </a:r>
            <a:r>
              <a:rPr lang="fr-BE" dirty="0" err="1"/>
              <a:t>zien</a:t>
            </a:r>
            <a:r>
              <a:rPr lang="fr-BE" dirty="0"/>
              <a:t> </a:t>
            </a:r>
            <a:r>
              <a:rPr lang="fr-BE" dirty="0" err="1"/>
              <a:t>dat</a:t>
            </a:r>
            <a:r>
              <a:rPr lang="fr-BE" dirty="0"/>
              <a:t> je de </a:t>
            </a:r>
            <a:r>
              <a:rPr lang="fr-BE" dirty="0" err="1"/>
              <a:t>opmerkingen</a:t>
            </a:r>
            <a:r>
              <a:rPr lang="fr-BE" dirty="0"/>
              <a:t> </a:t>
            </a:r>
            <a:r>
              <a:rPr lang="fr-BE" dirty="0" err="1"/>
              <a:t>serieus</a:t>
            </a:r>
            <a:r>
              <a:rPr lang="fr-BE" dirty="0"/>
              <a:t> </a:t>
            </a:r>
            <a:r>
              <a:rPr lang="fr-BE" dirty="0" err="1"/>
              <a:t>neemt</a:t>
            </a:r>
            <a:r>
              <a:rPr lang="fr-BE" dirty="0"/>
              <a:t>.</a:t>
            </a:r>
          </a:p>
          <a:p>
            <a:pPr marL="609600" indent="-609600" algn="ctr" eaLnBrk="1" hangingPunct="1">
              <a:buFontTx/>
              <a:buNone/>
            </a:pPr>
            <a:endParaRPr lang="fr-BE" dirty="0"/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Olery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2971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4.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C00000"/>
                </a:solidFill>
              </a:rPr>
              <a:t>Meet</a:t>
            </a:r>
            <a:r>
              <a:rPr lang="fr-BE" dirty="0">
                <a:solidFill>
                  <a:srgbClr val="C00000"/>
                </a:solidFill>
              </a:rPr>
              <a:t> en </a:t>
            </a:r>
            <a:r>
              <a:rPr lang="fr-BE" dirty="0" err="1">
                <a:solidFill>
                  <a:srgbClr val="C00000"/>
                </a:solidFill>
              </a:rPr>
              <a:t>analyseer</a:t>
            </a:r>
            <a:r>
              <a:rPr lang="fr-BE" dirty="0">
                <a:solidFill>
                  <a:srgbClr val="C00000"/>
                </a:solidFill>
              </a:rPr>
              <a:t> de </a:t>
            </a:r>
            <a:r>
              <a:rPr lang="fr-BE" dirty="0" err="1">
                <a:solidFill>
                  <a:srgbClr val="C00000"/>
                </a:solidFill>
              </a:rPr>
              <a:t>gasttevredenheid</a:t>
            </a: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fr-BE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fr-BE" dirty="0" err="1"/>
              <a:t>Leer</a:t>
            </a:r>
            <a:r>
              <a:rPr lang="fr-BE" dirty="0"/>
              <a:t> </a:t>
            </a:r>
            <a:r>
              <a:rPr lang="fr-BE" dirty="0" err="1"/>
              <a:t>uit</a:t>
            </a:r>
            <a:r>
              <a:rPr lang="fr-BE" dirty="0"/>
              <a:t> de </a:t>
            </a:r>
            <a:r>
              <a:rPr lang="fr-BE" dirty="0" err="1"/>
              <a:t>commentaren</a:t>
            </a:r>
            <a:r>
              <a:rPr lang="fr-BE" dirty="0"/>
              <a:t> van je </a:t>
            </a:r>
            <a:r>
              <a:rPr lang="fr-BE" dirty="0" err="1"/>
              <a:t>gasten</a:t>
            </a:r>
            <a:r>
              <a:rPr lang="fr-BE" dirty="0"/>
              <a:t> en </a:t>
            </a:r>
            <a:r>
              <a:rPr lang="fr-BE" dirty="0" err="1"/>
              <a:t>handel</a:t>
            </a:r>
            <a:r>
              <a:rPr lang="fr-BE" dirty="0"/>
              <a:t> </a:t>
            </a:r>
            <a:r>
              <a:rPr lang="fr-BE" dirty="0" err="1"/>
              <a:t>ernaar</a:t>
            </a:r>
            <a:r>
              <a:rPr lang="fr-B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4494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5.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>
                <a:solidFill>
                  <a:srgbClr val="C00000"/>
                </a:solidFill>
              </a:rPr>
              <a:t>HOE MANAGE JE GASTVRIJHEID?</a:t>
            </a:r>
          </a:p>
          <a:p>
            <a:pPr marL="0" indent="0" eaLnBrk="1" hangingPunct="1">
              <a:buNone/>
            </a:pPr>
            <a:endParaRPr lang="fr-B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887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5.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>
                <a:solidFill>
                  <a:srgbClr val="C00000"/>
                </a:solidFill>
              </a:rPr>
              <a:t>HOE MANAGE JE GASTVRIJHEID?</a:t>
            </a:r>
          </a:p>
          <a:p>
            <a:pPr marL="609600" indent="-609600" algn="ctr" eaLnBrk="1" hangingPunct="1">
              <a:buFontTx/>
              <a:buNone/>
            </a:pPr>
            <a:endParaRPr lang="fr-BE" dirty="0">
              <a:solidFill>
                <a:srgbClr val="C00000"/>
              </a:solidFill>
            </a:endParaRPr>
          </a:p>
          <a:p>
            <a:pPr eaLnBrk="1" hangingPunct="1"/>
            <a:r>
              <a:rPr lang="fr-BE" dirty="0" err="1">
                <a:solidFill>
                  <a:srgbClr val="0070C0"/>
                </a:solidFill>
              </a:rPr>
              <a:t>Selecteer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het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juiste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personeel</a:t>
            </a:r>
            <a:endParaRPr lang="fr-BE" dirty="0">
              <a:solidFill>
                <a:srgbClr val="0070C0"/>
              </a:solidFill>
            </a:endParaRPr>
          </a:p>
          <a:p>
            <a:pPr eaLnBrk="1" hangingPunct="1"/>
            <a:r>
              <a:rPr lang="fr-BE" dirty="0">
                <a:solidFill>
                  <a:srgbClr val="0070C0"/>
                </a:solidFill>
              </a:rPr>
              <a:t>Train je </a:t>
            </a:r>
            <a:r>
              <a:rPr lang="fr-BE" dirty="0" err="1">
                <a:solidFill>
                  <a:srgbClr val="0070C0"/>
                </a:solidFill>
              </a:rPr>
              <a:t>personeel</a:t>
            </a:r>
            <a:endParaRPr lang="fr-BE" dirty="0">
              <a:solidFill>
                <a:srgbClr val="0070C0"/>
              </a:solidFill>
            </a:endParaRPr>
          </a:p>
          <a:p>
            <a:pPr eaLnBrk="1" hangingPunct="1"/>
            <a:r>
              <a:rPr lang="fr-BE" dirty="0" err="1">
                <a:solidFill>
                  <a:srgbClr val="0070C0"/>
                </a:solidFill>
              </a:rPr>
              <a:t>Empowerment</a:t>
            </a:r>
            <a:endParaRPr lang="fr-BE" dirty="0">
              <a:solidFill>
                <a:srgbClr val="0070C0"/>
              </a:solidFill>
            </a:endParaRPr>
          </a:p>
          <a:p>
            <a:pPr eaLnBrk="1" hangingPunct="1"/>
            <a:endParaRPr lang="fr-BE" dirty="0">
              <a:solidFill>
                <a:srgbClr val="C00000"/>
              </a:solidFill>
            </a:endParaRPr>
          </a:p>
          <a:p>
            <a:pPr eaLnBrk="1" hangingPunct="1"/>
            <a:endParaRPr lang="fr-B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2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5.</a:t>
            </a:r>
          </a:p>
          <a:p>
            <a:pPr marL="609600" indent="-609600" algn="ctr" eaLnBrk="1" hangingPunct="1">
              <a:buFontTx/>
              <a:buNone/>
            </a:pPr>
            <a:r>
              <a:rPr lang="fr-BE" dirty="0">
                <a:solidFill>
                  <a:srgbClr val="C00000"/>
                </a:solidFill>
              </a:rPr>
              <a:t>HOE MANAGE JE GASTVRIJHEID?</a:t>
            </a:r>
          </a:p>
          <a:p>
            <a:pPr marL="609600" indent="-609600" algn="ctr" eaLnBrk="1" hangingPunct="1">
              <a:buFontTx/>
              <a:buNone/>
            </a:pPr>
            <a:endParaRPr lang="fr-BE" dirty="0">
              <a:solidFill>
                <a:srgbClr val="C00000"/>
              </a:solidFill>
            </a:endParaRPr>
          </a:p>
          <a:p>
            <a:pPr eaLnBrk="1" hangingPunct="1"/>
            <a:r>
              <a:rPr lang="fr-BE" dirty="0" err="1">
                <a:solidFill>
                  <a:srgbClr val="0070C0"/>
                </a:solidFill>
              </a:rPr>
              <a:t>Gebruik</a:t>
            </a:r>
            <a:r>
              <a:rPr lang="fr-BE" dirty="0">
                <a:solidFill>
                  <a:srgbClr val="0070C0"/>
                </a:solidFill>
              </a:rPr>
              <a:t> de feedback van je </a:t>
            </a:r>
            <a:r>
              <a:rPr lang="fr-BE" dirty="0" err="1">
                <a:solidFill>
                  <a:srgbClr val="0070C0"/>
                </a:solidFill>
              </a:rPr>
              <a:t>gasten</a:t>
            </a:r>
            <a:endParaRPr lang="fr-BE" dirty="0">
              <a:solidFill>
                <a:srgbClr val="0070C0"/>
              </a:solidFill>
            </a:endParaRPr>
          </a:p>
          <a:p>
            <a:pPr eaLnBrk="1" hangingPunct="1"/>
            <a:r>
              <a:rPr lang="fr-BE" dirty="0" err="1">
                <a:solidFill>
                  <a:srgbClr val="0070C0"/>
                </a:solidFill>
              </a:rPr>
              <a:t>Gebruik</a:t>
            </a:r>
            <a:r>
              <a:rPr lang="fr-BE" dirty="0">
                <a:solidFill>
                  <a:srgbClr val="0070C0"/>
                </a:solidFill>
              </a:rPr>
              <a:t> de </a:t>
            </a:r>
            <a:r>
              <a:rPr lang="fr-BE" dirty="0" err="1">
                <a:solidFill>
                  <a:srgbClr val="0070C0"/>
                </a:solidFill>
              </a:rPr>
              <a:t>informatie</a:t>
            </a:r>
            <a:r>
              <a:rPr lang="fr-BE" dirty="0">
                <a:solidFill>
                  <a:srgbClr val="0070C0"/>
                </a:solidFill>
              </a:rPr>
              <a:t> van je </a:t>
            </a:r>
            <a:r>
              <a:rPr lang="fr-BE" dirty="0" err="1">
                <a:solidFill>
                  <a:srgbClr val="0070C0"/>
                </a:solidFill>
              </a:rPr>
              <a:t>personeel</a:t>
            </a:r>
            <a:endParaRPr lang="fr-BE" dirty="0">
              <a:solidFill>
                <a:srgbClr val="0070C0"/>
              </a:solidFill>
            </a:endParaRPr>
          </a:p>
          <a:p>
            <a:pPr eaLnBrk="1" hangingPunct="1"/>
            <a:r>
              <a:rPr lang="fr-BE" dirty="0" err="1">
                <a:solidFill>
                  <a:srgbClr val="0070C0"/>
                </a:solidFill>
              </a:rPr>
              <a:t>Employee</a:t>
            </a:r>
            <a:r>
              <a:rPr lang="fr-BE" dirty="0">
                <a:solidFill>
                  <a:srgbClr val="0070C0"/>
                </a:solidFill>
              </a:rPr>
              <a:t> attitude </a:t>
            </a:r>
            <a:r>
              <a:rPr lang="fr-BE" dirty="0" err="1">
                <a:solidFill>
                  <a:srgbClr val="0070C0"/>
                </a:solidFill>
              </a:rPr>
              <a:t>survey</a:t>
            </a:r>
            <a:endParaRPr lang="fr-BE" dirty="0">
              <a:solidFill>
                <a:srgbClr val="0070C0"/>
              </a:solidFill>
            </a:endParaRPr>
          </a:p>
          <a:p>
            <a:pPr eaLnBrk="1" hangingPunct="1"/>
            <a:r>
              <a:rPr lang="fr-BE" dirty="0" err="1">
                <a:solidFill>
                  <a:srgbClr val="0070C0"/>
                </a:solidFill>
              </a:rPr>
              <a:t>Motiveer</a:t>
            </a:r>
            <a:r>
              <a:rPr lang="fr-BE" dirty="0">
                <a:solidFill>
                  <a:srgbClr val="0070C0"/>
                </a:solidFill>
              </a:rPr>
              <a:t> je </a:t>
            </a:r>
            <a:r>
              <a:rPr lang="fr-BE" dirty="0" err="1">
                <a:solidFill>
                  <a:srgbClr val="0070C0"/>
                </a:solidFill>
              </a:rPr>
              <a:t>personeel</a:t>
            </a:r>
            <a:r>
              <a:rPr lang="fr-BE" dirty="0">
                <a:solidFill>
                  <a:srgbClr val="0070C0"/>
                </a:solidFill>
              </a:rPr>
              <a:t> (</a:t>
            </a:r>
            <a:r>
              <a:rPr lang="fr-BE" dirty="0" err="1">
                <a:solidFill>
                  <a:srgbClr val="0070C0"/>
                </a:solidFill>
              </a:rPr>
              <a:t>tevreden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personeel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zorgt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voor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tevreden</a:t>
            </a:r>
            <a:r>
              <a:rPr lang="fr-BE" dirty="0">
                <a:solidFill>
                  <a:srgbClr val="0070C0"/>
                </a:solidFill>
              </a:rPr>
              <a:t> </a:t>
            </a:r>
            <a:r>
              <a:rPr lang="fr-BE" dirty="0" err="1">
                <a:solidFill>
                  <a:srgbClr val="0070C0"/>
                </a:solidFill>
              </a:rPr>
              <a:t>gasten</a:t>
            </a:r>
            <a:endParaRPr lang="fr-BE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</a:pPr>
            <a:endParaRPr lang="fr-BE" dirty="0">
              <a:solidFill>
                <a:srgbClr val="C00000"/>
              </a:solidFill>
            </a:endParaRPr>
          </a:p>
          <a:p>
            <a:pPr eaLnBrk="1" hangingPunct="1"/>
            <a:endParaRPr lang="fr-B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SERVICE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fr-BE" dirty="0" err="1">
                <a:solidFill>
                  <a:srgbClr val="0066FF"/>
                </a:solidFill>
              </a:rPr>
              <a:t>Stap</a:t>
            </a:r>
            <a:r>
              <a:rPr lang="fr-BE" dirty="0">
                <a:solidFill>
                  <a:srgbClr val="0066FF"/>
                </a:solidFill>
              </a:rPr>
              <a:t> 6.</a:t>
            </a:r>
          </a:p>
          <a:p>
            <a:pPr eaLnBrk="1" hangingPunct="1"/>
            <a:endParaRPr lang="fr-BE" dirty="0">
              <a:solidFill>
                <a:srgbClr val="C00000"/>
              </a:solidFill>
            </a:endParaRPr>
          </a:p>
          <a:p>
            <a:pPr marL="0" indent="0" algn="ctr" eaLnBrk="1" hangingPunct="1">
              <a:buNone/>
            </a:pPr>
            <a:r>
              <a:rPr lang="fr-BE" dirty="0">
                <a:solidFill>
                  <a:srgbClr val="C00000"/>
                </a:solidFill>
              </a:rPr>
              <a:t>EVALUEER JE RESULTATEN</a:t>
            </a:r>
          </a:p>
          <a:p>
            <a:pPr marL="0" indent="0" eaLnBrk="1" hangingPunct="1">
              <a:buNone/>
            </a:pPr>
            <a:endParaRPr lang="fr-B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41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HOSPITALITY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r>
              <a:rPr lang="fr-BE" dirty="0" err="1"/>
              <a:t>Resultaten</a:t>
            </a:r>
            <a:r>
              <a:rPr lang="fr-BE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HOSPITALITY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r>
              <a:rPr lang="fr-BE" dirty="0" err="1"/>
              <a:t>Conclusie</a:t>
            </a:r>
            <a:r>
              <a:rPr lang="fr-BE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7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HOSPITALITY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r>
              <a:rPr lang="fr-BE" dirty="0"/>
              <a:t>=</a:t>
            </a:r>
          </a:p>
          <a:p>
            <a:pPr algn="ctr" eaLnBrk="1" hangingPunct="1">
              <a:buFontTx/>
              <a:buNone/>
            </a:pPr>
            <a:r>
              <a:rPr lang="fr-BE" sz="8000" dirty="0" err="1"/>
              <a:t>subjectief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1136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/>
              <a:t>KENNEN JULIE DEZE NOG?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852988"/>
          </a:xfrm>
          <a:ln cap="flat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nl-NL" dirty="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611188" y="2565400"/>
            <a:ext cx="3168650" cy="3024188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076825" y="2565400"/>
            <a:ext cx="3455988" cy="2951163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843213" y="2565400"/>
            <a:ext cx="3241675" cy="2951163"/>
          </a:xfrm>
          <a:prstGeom prst="ellipse">
            <a:avLst/>
          </a:prstGeom>
          <a:solidFill>
            <a:schemeClr val="bg1">
              <a:alpha val="196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19525" y="270827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beleving</a:t>
            </a:r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47813" y="4149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708400" y="41497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rot="10800000">
            <a:off x="4572000" y="41497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6443663" y="414972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403350" y="2728913"/>
            <a:ext cx="153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aanbieder</a:t>
            </a:r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940425" y="2708275"/>
            <a:ext cx="189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ontvanger</a:t>
            </a:r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689225" y="3471863"/>
            <a:ext cx="1235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solidFill>
                  <a:schemeClr val="accent2"/>
                </a:solidFill>
              </a:rPr>
              <a:t>Product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1775" y="3789363"/>
            <a:ext cx="100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solidFill>
                  <a:schemeClr val="hlink"/>
                </a:solidFill>
              </a:rPr>
              <a:t>Gedrag</a:t>
            </a:r>
            <a:endParaRPr lang="en-US" sz="1600">
              <a:solidFill>
                <a:schemeClr val="hlink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800350" y="4149725"/>
            <a:ext cx="1123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solidFill>
                  <a:schemeClr val="folHlink"/>
                </a:solidFill>
              </a:rPr>
              <a:t>Omge-</a:t>
            </a:r>
          </a:p>
          <a:p>
            <a:pPr eaLnBrk="1" hangingPunct="1"/>
            <a:r>
              <a:rPr lang="fr-BE" sz="1600">
                <a:solidFill>
                  <a:schemeClr val="folHlink"/>
                </a:solidFill>
              </a:rPr>
              <a:t>ving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103813" y="3500438"/>
            <a:ext cx="9525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600">
                <a:solidFill>
                  <a:srgbClr val="0066FF"/>
                </a:solidFill>
              </a:rPr>
              <a:t>Behoeft-</a:t>
            </a:r>
          </a:p>
          <a:p>
            <a:pPr eaLnBrk="1" hangingPunct="1"/>
            <a:r>
              <a:rPr lang="fr-BE" sz="1600">
                <a:solidFill>
                  <a:srgbClr val="0066FF"/>
                </a:solidFill>
              </a:rPr>
              <a:t>en</a:t>
            </a:r>
          </a:p>
          <a:p>
            <a:pPr eaLnBrk="1" hangingPunct="1"/>
            <a:r>
              <a:rPr lang="fr-BE" sz="1600">
                <a:solidFill>
                  <a:srgbClr val="CC0099"/>
                </a:solidFill>
              </a:rPr>
              <a:t>Doelstellingen</a:t>
            </a:r>
            <a:endParaRPr lang="en-US" sz="1600">
              <a:solidFill>
                <a:srgbClr val="CC0099"/>
              </a:solidFill>
            </a:endParaRP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4427538" y="42211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1547813" y="42211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4427538" y="6092825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1547813" y="609282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7524750" y="4149725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894388" y="582453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>
                <a:solidFill>
                  <a:srgbClr val="FF0000"/>
                </a:solidFill>
              </a:rPr>
              <a:t>Geld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082675" y="344805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horecabedrijf</a:t>
            </a:r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496050" y="344805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/>
              <a:t>gast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/>
              <a:t>Gastvrijheidsmodel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fr-BE" dirty="0" err="1"/>
              <a:t>Gastvrijheidsbeleving</a:t>
            </a:r>
            <a:endParaRPr lang="fr-BE" dirty="0"/>
          </a:p>
          <a:p>
            <a:pPr algn="ctr" eaLnBrk="1" hangingPunct="1">
              <a:buFontTx/>
              <a:buNone/>
            </a:pPr>
            <a:endParaRPr lang="fr-BE" dirty="0"/>
          </a:p>
          <a:p>
            <a:pPr algn="ctr" eaLnBrk="1" hangingPunct="1">
              <a:buFontTx/>
              <a:buNone/>
            </a:pPr>
            <a:r>
              <a:rPr lang="fr-BE" dirty="0"/>
              <a:t>De </a:t>
            </a:r>
            <a:r>
              <a:rPr lang="fr-BE" dirty="0" err="1"/>
              <a:t>gastvrijheid</a:t>
            </a:r>
            <a:r>
              <a:rPr lang="fr-BE" dirty="0"/>
              <a:t> </a:t>
            </a:r>
            <a:r>
              <a:rPr lang="fr-BE" dirty="0" err="1"/>
              <a:t>wordt</a:t>
            </a:r>
            <a:r>
              <a:rPr lang="fr-BE" dirty="0"/>
              <a:t> </a:t>
            </a:r>
            <a:r>
              <a:rPr lang="fr-BE" dirty="0" err="1"/>
              <a:t>door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gast</a:t>
            </a:r>
            <a:r>
              <a:rPr lang="fr-BE" dirty="0"/>
              <a:t> </a:t>
            </a:r>
            <a:r>
              <a:rPr lang="fr-BE" dirty="0" err="1"/>
              <a:t>genoten</a:t>
            </a:r>
            <a:r>
              <a:rPr lang="fr-BE" dirty="0"/>
              <a:t> of </a:t>
            </a:r>
            <a:r>
              <a:rPr lang="fr-BE" dirty="0" err="1"/>
              <a:t>beleefd</a:t>
            </a:r>
            <a:r>
              <a:rPr lang="fr-BE" dirty="0"/>
              <a:t>.</a:t>
            </a:r>
          </a:p>
          <a:p>
            <a:pPr algn="ctr" eaLnBrk="1" hangingPunct="1">
              <a:buFontTx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12892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393</TotalTime>
  <Words>694</Words>
  <Application>Microsoft Macintosh PowerPoint</Application>
  <PresentationFormat>Diavoorstelling (4:3)</PresentationFormat>
  <Paragraphs>256</Paragraphs>
  <Slides>46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46</vt:i4>
      </vt:variant>
    </vt:vector>
  </HeadingPairs>
  <TitlesOfParts>
    <vt:vector size="48" baseType="lpstr">
      <vt:lpstr>Arial</vt:lpstr>
      <vt:lpstr>Default Design</vt:lpstr>
      <vt:lpstr>MANAGING HOSPITALITY</vt:lpstr>
      <vt:lpstr>MANAGING HOSPITALITY</vt:lpstr>
      <vt:lpstr>HOSPITALITY</vt:lpstr>
      <vt:lpstr>HOSPITALITY</vt:lpstr>
      <vt:lpstr>HOSPITALITY</vt:lpstr>
      <vt:lpstr>HOSPITALITY</vt:lpstr>
      <vt:lpstr>HOSPITALITY</vt:lpstr>
      <vt:lpstr>KENNEN JULIE DEZE NOG?</vt:lpstr>
      <vt:lpstr>Gastvrijheidsmodel</vt:lpstr>
      <vt:lpstr>Gastvrijheidsmodel</vt:lpstr>
      <vt:lpstr>Gastvrijheidsmodel</vt:lpstr>
      <vt:lpstr>Gastvrijheidsmodel</vt:lpstr>
      <vt:lpstr>MANAGING HOSPITALITY</vt:lpstr>
      <vt:lpstr>Gastvrijheidsmodel</vt:lpstr>
      <vt:lpstr>Gastvrijheidsmodel</vt:lpstr>
      <vt:lpstr>Gastvrijheidsmodel</vt:lpstr>
      <vt:lpstr>Gastvrijheid</vt:lpstr>
      <vt:lpstr>Gastvrijheidsmodel</vt:lpstr>
      <vt:lpstr>Gastvrijheid</vt:lpstr>
      <vt:lpstr>Gastvrijheid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  <vt:lpstr>SERVICE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Gastvrijheidsmodel</dc:title>
  <dc:creator>Van Thiel</dc:creator>
  <cp:lastModifiedBy>Daan van Thiel</cp:lastModifiedBy>
  <cp:revision>28</cp:revision>
  <dcterms:created xsi:type="dcterms:W3CDTF">2007-09-12T14:30:35Z</dcterms:created>
  <dcterms:modified xsi:type="dcterms:W3CDTF">2020-03-31T10:18:04Z</dcterms:modified>
</cp:coreProperties>
</file>